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66" r:id="rId3"/>
    <p:sldId id="415" r:id="rId5"/>
    <p:sldId id="464" r:id="rId6"/>
    <p:sldId id="468" r:id="rId7"/>
    <p:sldId id="765" r:id="rId8"/>
    <p:sldId id="764" r:id="rId9"/>
    <p:sldId id="767" r:id="rId10"/>
    <p:sldId id="768" r:id="rId11"/>
    <p:sldId id="770" r:id="rId12"/>
    <p:sldId id="769" r:id="rId13"/>
    <p:sldId id="729" r:id="rId14"/>
    <p:sldId id="731" r:id="rId15"/>
    <p:sldId id="751" r:id="rId16"/>
    <p:sldId id="762" r:id="rId17"/>
    <p:sldId id="755" r:id="rId18"/>
    <p:sldId id="756" r:id="rId19"/>
    <p:sldId id="735" r:id="rId20"/>
    <p:sldId id="736" r:id="rId21"/>
    <p:sldId id="739" r:id="rId22"/>
    <p:sldId id="728" r:id="rId23"/>
    <p:sldId id="717" r:id="rId24"/>
    <p:sldId id="719" r:id="rId25"/>
    <p:sldId id="718" r:id="rId26"/>
    <p:sldId id="720" r:id="rId27"/>
    <p:sldId id="740" r:id="rId28"/>
    <p:sldId id="741" r:id="rId29"/>
    <p:sldId id="752" r:id="rId30"/>
    <p:sldId id="753" r:id="rId31"/>
    <p:sldId id="754" r:id="rId32"/>
    <p:sldId id="763" r:id="rId33"/>
    <p:sldId id="742" r:id="rId34"/>
    <p:sldId id="745" r:id="rId35"/>
    <p:sldId id="747" r:id="rId36"/>
    <p:sldId id="748" r:id="rId37"/>
    <p:sldId id="749" r:id="rId38"/>
    <p:sldId id="750" r:id="rId39"/>
    <p:sldId id="743" r:id="rId40"/>
    <p:sldId id="758" r:id="rId41"/>
    <p:sldId id="759" r:id="rId42"/>
    <p:sldId id="760" r:id="rId43"/>
    <p:sldId id="761" r:id="rId44"/>
    <p:sldId id="414" r:id="rId45"/>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B65640-B4B1-4EA5-A3BC-7936D68042E1}">
          <p14:sldIdLst>
            <p14:sldId id="466"/>
            <p14:sldId id="415"/>
            <p14:sldId id="464"/>
            <p14:sldId id="468"/>
            <p14:sldId id="765"/>
            <p14:sldId id="764"/>
            <p14:sldId id="767"/>
            <p14:sldId id="768"/>
            <p14:sldId id="770"/>
            <p14:sldId id="769"/>
            <p14:sldId id="729"/>
            <p14:sldId id="731"/>
            <p14:sldId id="751"/>
            <p14:sldId id="762"/>
            <p14:sldId id="755"/>
            <p14:sldId id="756"/>
            <p14:sldId id="735"/>
            <p14:sldId id="736"/>
            <p14:sldId id="739"/>
            <p14:sldId id="728"/>
            <p14:sldId id="717"/>
            <p14:sldId id="719"/>
            <p14:sldId id="718"/>
            <p14:sldId id="720"/>
            <p14:sldId id="740"/>
            <p14:sldId id="741"/>
            <p14:sldId id="752"/>
            <p14:sldId id="753"/>
            <p14:sldId id="754"/>
            <p14:sldId id="763"/>
            <p14:sldId id="742"/>
            <p14:sldId id="745"/>
            <p14:sldId id="747"/>
            <p14:sldId id="748"/>
            <p14:sldId id="749"/>
            <p14:sldId id="750"/>
            <p14:sldId id="743"/>
            <p14:sldId id="758"/>
            <p14:sldId id="759"/>
            <p14:sldId id="760"/>
            <p14:sldId id="761"/>
            <p14:sldId id="414"/>
          </p14:sldIdLst>
        </p14:section>
      </p14:sectionLst>
    </p:ext>
    <p:ext uri="{EFAFB233-063F-42B5-8137-9DF3F51BA10A}">
      <p15:sldGuideLst xmlns:p15="http://schemas.microsoft.com/office/powerpoint/2012/main">
        <p15:guide id="1" orient="horz" pos="2160" userDrawn="1">
          <p15:clr>
            <a:srgbClr val="A4A3A4"/>
          </p15:clr>
        </p15:guide>
        <p15:guide id="2" pos="38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浏" initials="刘" lastIdx="24" clrIdx="0"/>
  <p:cmAuthor id="2" name="Shuiqing Huang" initials="SH" lastIdx="4" clrIdx="1"/>
  <p:cmAuthor id="3" name="admin" initials="a" lastIdx="16" clrIdx="2"/>
  <p:cmAuthor id="4" name="林立涛" initials="林立涛" lastIdx="0" clrIdx="3"/>
  <p:cmAuthor id="5" name="DF Q" initials="DQ"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AEA"/>
    <a:srgbClr val="CBD3D1"/>
    <a:srgbClr val="0066CC"/>
    <a:srgbClr val="CCCC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6707" autoAdjust="0"/>
  </p:normalViewPr>
  <p:slideViewPr>
    <p:cSldViewPr snapToGrid="0" showGuides="1">
      <p:cViewPr varScale="1">
        <p:scale>
          <a:sx n="89" d="100"/>
          <a:sy n="89" d="100"/>
        </p:scale>
        <p:origin x="60" y="308"/>
      </p:cViewPr>
      <p:guideLst>
        <p:guide orient="horz" pos="2160"/>
        <p:guide pos="3836"/>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1.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42AFA-0D2E-4BF6-943B-85ABD04D29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C5873-6671-4BAC-9FF5-6B5A81B6BCC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C6C5873-6671-4BAC-9FF5-6B5A81B6BCC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11.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4.png"/><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rPr>
              <a:t>目录</a:t>
            </a:r>
            <a:endPar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微软雅黑" panose="020B0503020204020204" pitchFamily="34" charset="-122"/>
                <a:cs typeface="+mn-ea"/>
                <a:sym typeface="Source Han Sans SC"/>
              </a:rPr>
              <a:t>CONTENT</a:t>
            </a:r>
            <a:endParaRPr lang="zh-CN" altLang="en-US" sz="1800" b="1" spc="300" dirty="0">
              <a:solidFill>
                <a:schemeClr val="accent5"/>
              </a:solidFill>
              <a:latin typeface="Arial Black" panose="020B0A04020102020204" pitchFamily="34" charset="0"/>
              <a:ea typeface="微软雅黑" panose="020B0503020204020204" pitchFamily="34" charset="-122"/>
              <a:cs typeface="+mn-ea"/>
              <a:sym typeface="Source Han Sans S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hyperlink" Target="https://www.inindex.com/biog" TargetMode="External"/><Relationship Id="rId1" Type="http://schemas.openxmlformats.org/officeDocument/2006/relationships/hyperlink" Target="https://link.zhihu.com/?target=https%3A//shidianguji.com/%25EF%25BC%2589" TargetMode="Externa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hyperlink" Target="https://modelscope.cn/models/OpenBMB/MiniCPM-V-2_6"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hyperlink" Target="https://github.com/OFA-Sys/Chinese-CLIP"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0" y="2458500"/>
            <a:ext cx="12191999" cy="805542"/>
          </a:xfrm>
          <a:effectLst/>
        </p:spPr>
        <p:txBody>
          <a:bodyPr/>
          <a:lstStyle/>
          <a:p>
            <a:pPr>
              <a:lnSpc>
                <a:spcPct val="114000"/>
              </a:lnSpc>
            </a:pPr>
            <a:r>
              <a:rPr lang="zh-CN" altLang="en-US" sz="4400">
                <a:effectLst/>
              </a:rPr>
              <a:t>古籍处理与多模态大模型</a:t>
            </a:r>
            <a:endParaRPr lang="zh-CN" altLang="en-US" sz="4400"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endParaRPr>
          </a:p>
        </p:txBody>
      </p:sp>
      <p:sp>
        <p:nvSpPr>
          <p:cNvPr id="6" name="副标题 4"/>
          <p:cNvSpPr>
            <a:spLocks noGrp="1"/>
          </p:cNvSpPr>
          <p:nvPr>
            <p:ph type="subTitle" idx="1"/>
          </p:nvPr>
        </p:nvSpPr>
        <p:spPr>
          <a:xfrm>
            <a:off x="374015" y="5482590"/>
            <a:ext cx="8109585" cy="1116330"/>
          </a:xfrm>
        </p:spPr>
        <p:txBody>
          <a:bodyPr/>
          <a:lstStyle/>
          <a:p>
            <a:pPr algn="l"/>
            <a:endParaRPr lang="zh-CN" altLang="en-US" dirty="0">
              <a:solidFill>
                <a:schemeClr val="bg1"/>
              </a:solidFill>
              <a:latin typeface="楷体" panose="02010609060101010101" pitchFamily="49" charset="-122"/>
              <a:ea typeface="楷体" panose="02010609060101010101" pitchFamily="49" charset="-122"/>
            </a:endParaRPr>
          </a:p>
        </p:txBody>
      </p:sp>
      <p:sp>
        <p:nvSpPr>
          <p:cNvPr id="7" name="文本框 6"/>
          <p:cNvSpPr txBox="1"/>
          <p:nvPr/>
        </p:nvSpPr>
        <p:spPr>
          <a:xfrm>
            <a:off x="1447746" y="3680818"/>
            <a:ext cx="7454097" cy="521970"/>
          </a:xfrm>
          <a:prstGeom prst="rect">
            <a:avLst/>
          </a:prstGeom>
          <a:noFill/>
        </p:spPr>
        <p:txBody>
          <a:bodyPr wrap="square" rtlCol="0">
            <a:spAutoFit/>
          </a:bodyPr>
          <a:lstStyle/>
          <a:p>
            <a:pPr algn="ctr"/>
            <a:r>
              <a:rPr lang="zh-CN" altLang="en-US" sz="2800" b="1">
                <a:solidFill>
                  <a:schemeClr val="tx1">
                    <a:lumMod val="75000"/>
                    <a:lumOff val="25000"/>
                  </a:schemeClr>
                </a:solidFill>
                <a:latin typeface="Times New Roman" panose="02020603050405020304" pitchFamily="18" charset="0"/>
                <a:ea typeface="楷体" panose="02010609060101010101" pitchFamily="49" charset="-122"/>
              </a:rPr>
              <a:t>  </a:t>
            </a:r>
            <a:endParaRPr lang="zh-CN" altLang="en-US" sz="2800" b="1" dirty="0">
              <a:solidFill>
                <a:schemeClr val="tx1">
                  <a:lumMod val="75000"/>
                  <a:lumOff val="25000"/>
                </a:schemeClr>
              </a:solidFill>
              <a:latin typeface="Times New Roman" panose="02020603050405020304" pitchFamily="18" charset="0"/>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20" y="219168"/>
            <a:ext cx="2646878" cy="535531"/>
          </a:xfrm>
        </p:spPr>
        <p:txBody>
          <a:bodyPr/>
          <a:lstStyle/>
          <a:p>
            <a:pPr algn="l"/>
            <a:r>
              <a:rPr lang="zh-CN" altLang="en-US"/>
              <a:t>多模态大模型</a:t>
            </a:r>
            <a:endParaRPr lang="zh-CN" altLang="en-US" dirty="0"/>
          </a:p>
        </p:txBody>
      </p:sp>
      <p:sp>
        <p:nvSpPr>
          <p:cNvPr id="4" name="文本框 3"/>
          <p:cNvSpPr txBox="1"/>
          <p:nvPr/>
        </p:nvSpPr>
        <p:spPr>
          <a:xfrm>
            <a:off x="307049" y="754699"/>
            <a:ext cx="8829675" cy="1877437"/>
          </a:xfrm>
          <a:prstGeom prst="rect">
            <a:avLst/>
          </a:prstGeom>
          <a:noFill/>
        </p:spPr>
        <p:txBody>
          <a:bodyPr wrap="square" rtlCol="0" anchor="t">
            <a:spAutoFit/>
          </a:bodyPr>
          <a:lstStyle/>
          <a:p>
            <a:r>
              <a:rPr lang="en-US" altLang="zh-CN" sz="2400" b="1">
                <a:latin typeface="楷体" panose="02010609060101010101" pitchFamily="49" charset="-122"/>
                <a:ea typeface="楷体" panose="02010609060101010101" pitchFamily="49" charset="-122"/>
              </a:rPr>
              <a:t>Cambrian-1</a:t>
            </a:r>
            <a:endParaRPr lang="en-US" altLang="zh-CN" sz="2400" b="1">
              <a:latin typeface="楷体" panose="02010609060101010101" pitchFamily="49" charset="-122"/>
              <a:ea typeface="楷体" panose="02010609060101010101" pitchFamily="49" charset="-122"/>
            </a:endParaRPr>
          </a:p>
          <a:p>
            <a:endParaRPr lang="en-US" altLang="zh-CN" sz="2400" b="0" i="0">
              <a:effectLst/>
              <a:latin typeface="楷体" panose="02010609060101010101" pitchFamily="49" charset="-122"/>
              <a:ea typeface="楷体" panose="02010609060101010101" pitchFamily="49" charset="-122"/>
            </a:endParaRPr>
          </a:p>
          <a:p>
            <a:endParaRPr lang="en-US" altLang="zh-CN" sz="2400" b="0" i="0">
              <a:effectLst/>
              <a:latin typeface="PingFang SC"/>
            </a:endParaRPr>
          </a:p>
          <a:p>
            <a:endParaRPr lang="en-US" altLang="zh-CN" sz="2400" b="1">
              <a:latin typeface="楷体" panose="02010609060101010101" pitchFamily="49" charset="-122"/>
              <a:ea typeface="楷体" panose="02010609060101010101" pitchFamily="49" charset="-122"/>
            </a:endParaRPr>
          </a:p>
          <a:p>
            <a:endParaRPr lang="zh-CN" altLang="en-US" sz="2000">
              <a:latin typeface="楷体" panose="02010609060101010101" pitchFamily="49" charset="-122"/>
              <a:ea typeface="楷体" panose="02010609060101010101" pitchFamily="49" charset="-122"/>
            </a:endParaRPr>
          </a:p>
        </p:txBody>
      </p:sp>
      <p:sp>
        <p:nvSpPr>
          <p:cNvPr id="6" name="文本框 5"/>
          <p:cNvSpPr txBox="1"/>
          <p:nvPr/>
        </p:nvSpPr>
        <p:spPr>
          <a:xfrm>
            <a:off x="541866" y="4146867"/>
            <a:ext cx="11393885" cy="2246769"/>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2024</a:t>
            </a: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年</a:t>
            </a:r>
            <a:r>
              <a:rPr lang="en-US" altLang="zh-CN"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6</a:t>
            </a: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月，</a:t>
            </a:r>
            <a:r>
              <a:rPr lang="en-US" altLang="zh-CN"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LeCun&amp;</a:t>
            </a: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谢赛宁团队发布</a:t>
            </a:r>
            <a:r>
              <a:rPr lang="en-US" altLang="zh-CN"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Cambrian-1</a:t>
            </a: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，关注</a:t>
            </a:r>
            <a:r>
              <a:rPr lang="zh-CN" altLang="en-US" sz="2000" b="1"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以视觉为中心的多模态</a:t>
            </a:r>
            <a:r>
              <a:rPr lang="en-US" altLang="zh-CN" sz="2000" b="1"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LLM</a:t>
            </a: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，开源了</a:t>
            </a:r>
            <a:r>
              <a:rPr lang="en-US" altLang="zh-CN"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8B/13B/34B</a:t>
            </a: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的模型。</a:t>
            </a:r>
            <a:endParaRPr lang="en-US" altLang="zh-CN"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buFont typeface="Arial" panose="020B0604020202020204" pitchFamily="34" charset="0"/>
              <a:buChar char="•"/>
            </a:pP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该工作围绕多模态</a:t>
            </a:r>
            <a:r>
              <a:rPr lang="en-US" altLang="zh-CN"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LLM</a:t>
            </a: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的</a:t>
            </a:r>
            <a:r>
              <a:rPr lang="en-US" altLang="zh-CN"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5</a:t>
            </a: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个核心设计要素展开研究，分别是：</a:t>
            </a:r>
            <a:r>
              <a:rPr lang="zh-CN" altLang="en-US" sz="2000" b="1"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视觉表征、连接器设计、指令微调数据、指令微调策略、评估基准。</a:t>
            </a:r>
            <a:endParaRPr lang="en-US" altLang="zh-CN" sz="2000" b="1"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endParaRPr>
          </a:p>
          <a:p>
            <a:pPr marL="342900" indent="-342900" algn="just">
              <a:buFont typeface="Arial" panose="020B0604020202020204" pitchFamily="34" charset="0"/>
              <a:buChar char="•"/>
            </a:pP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通过引入了新的以视觉为中心的</a:t>
            </a:r>
            <a:r>
              <a:rPr lang="zh-CN" altLang="en-US" sz="2000" b="1"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基准测试“</a:t>
            </a:r>
            <a:r>
              <a:rPr lang="en-US" altLang="zh-CN" sz="2000" b="1"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CV-Bench”</a:t>
            </a:r>
            <a:r>
              <a:rPr lang="zh-CN" altLang="en-US" sz="2000" b="1"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和新的视觉连接器设计（</a:t>
            </a:r>
            <a:r>
              <a:rPr lang="en-US" altLang="zh-CN" sz="2000" b="1"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SVA</a:t>
            </a:r>
            <a:r>
              <a:rPr lang="zh-CN" altLang="en-US" sz="2000" b="1"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rPr>
              <a:t>提升了视觉特征的整合效率，并强调高质量的视觉指令调优数据对提升模型性能的重要性</a:t>
            </a:r>
            <a:endParaRPr lang="en-US" altLang="zh-CN"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endParaRPr lang="zh-CN" altLang="en-US" sz="2000" kern="100">
              <a:solidFill>
                <a:sysClr val="windowText" lastClr="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文本框 2"/>
          <p:cNvSpPr txBox="1"/>
          <p:nvPr/>
        </p:nvSpPr>
        <p:spPr>
          <a:xfrm>
            <a:off x="13520" y="6188113"/>
            <a:ext cx="12178480" cy="646331"/>
          </a:xfrm>
          <a:prstGeom prst="rect">
            <a:avLst/>
          </a:prstGeom>
          <a:noFill/>
        </p:spPr>
        <p:txBody>
          <a:bodyPr wrap="square" rtlCol="0">
            <a:spAutoFit/>
          </a:bodyPr>
          <a:lstStyle/>
          <a:p>
            <a:r>
              <a:rPr lang="en-US" altLang="zh-CN" b="0" i="0">
                <a:solidFill>
                  <a:srgbClr val="222222"/>
                </a:solidFill>
                <a:effectLst/>
                <a:latin typeface="Arial" panose="020B0604020202020204" pitchFamily="34" charset="0"/>
              </a:rPr>
              <a:t>Tong S, Brown E, Wu P, et al. Cambrian-1: A fully open, vision-centric exploration of multimodal llms[J]. arXiv preprint arXiv:2406.16860, 2024.</a:t>
            </a:r>
            <a:endParaRPr lang="zh-CN" altLang="en-US"/>
          </a:p>
        </p:txBody>
      </p:sp>
      <p:pic>
        <p:nvPicPr>
          <p:cNvPr id="7" name="图片 6"/>
          <p:cNvPicPr>
            <a:picLocks noChangeAspect="1"/>
          </p:cNvPicPr>
          <p:nvPr/>
        </p:nvPicPr>
        <p:blipFill>
          <a:blip r:embed="rId1"/>
          <a:stretch>
            <a:fillRect/>
          </a:stretch>
        </p:blipFill>
        <p:spPr>
          <a:xfrm>
            <a:off x="2550319" y="23556"/>
            <a:ext cx="8938974" cy="40767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3877985" cy="535531"/>
          </a:xfrm>
        </p:spPr>
        <p:txBody>
          <a:bodyPr/>
          <a:lstStyle/>
          <a:p>
            <a:r>
              <a:rPr lang="zh-CN" altLang="en-US"/>
              <a:t>多模态大模型的原理</a:t>
            </a:r>
            <a:endParaRPr lang="zh-CN" altLang="en-US" dirty="0"/>
          </a:p>
        </p:txBody>
      </p:sp>
      <p:sp>
        <p:nvSpPr>
          <p:cNvPr id="5" name="内容占位符 4"/>
          <p:cNvSpPr>
            <a:spLocks noGrp="1"/>
          </p:cNvSpPr>
          <p:nvPr>
            <p:ph idx="1"/>
          </p:nvPr>
        </p:nvSpPr>
        <p:spPr/>
        <p:txBody>
          <a:bodyPr/>
          <a:lstStyle/>
          <a:p>
            <a:pPr marL="0" indent="0">
              <a:buNone/>
            </a:pPr>
            <a:endParaRPr lang="en-US" altLang="zh-CN" sz="2400"/>
          </a:p>
          <a:p>
            <a:pPr marL="0" indent="0">
              <a:buNone/>
            </a:pPr>
            <a:endParaRPr lang="zh-CN" altLang="en-US" sz="2400"/>
          </a:p>
        </p:txBody>
      </p:sp>
      <p:pic>
        <p:nvPicPr>
          <p:cNvPr id="2" name="图片 1"/>
          <p:cNvPicPr>
            <a:picLocks noChangeAspect="1"/>
          </p:cNvPicPr>
          <p:nvPr/>
        </p:nvPicPr>
        <p:blipFill>
          <a:blip r:embed="rId1"/>
          <a:stretch>
            <a:fillRect/>
          </a:stretch>
        </p:blipFill>
        <p:spPr>
          <a:xfrm>
            <a:off x="267719" y="1182153"/>
            <a:ext cx="11656562" cy="3739097"/>
          </a:xfrm>
          <a:prstGeom prst="rect">
            <a:avLst/>
          </a:prstGeom>
        </p:spPr>
      </p:pic>
      <p:sp>
        <p:nvSpPr>
          <p:cNvPr id="6" name="文本框 5"/>
          <p:cNvSpPr txBox="1"/>
          <p:nvPr/>
        </p:nvSpPr>
        <p:spPr>
          <a:xfrm>
            <a:off x="430530" y="4921250"/>
            <a:ext cx="11957050" cy="1753235"/>
          </a:xfrm>
          <a:prstGeom prst="rect">
            <a:avLst/>
          </a:prstGeom>
          <a:noFill/>
        </p:spPr>
        <p:txBody>
          <a:bodyPr wrap="square" rtlCol="0">
            <a:spAutoFit/>
          </a:bodyPr>
          <a:lstStyle/>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cs typeface="楷体" panose="02010609060101010101" pitchFamily="49" charset="-122"/>
              </a:rPr>
              <a:t>模态编码器（Modality Encoder）：负责将不同模态的输入编码为特征。</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cs typeface="楷体" panose="02010609060101010101" pitchFamily="49" charset="-122"/>
              </a:rPr>
              <a:t>输入投影器（Input Projector）：将编码后的特征与文本特征空间对齐。</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cs typeface="楷体" panose="02010609060101010101" pitchFamily="49" charset="-122"/>
              </a:rPr>
              <a:t>LLM骨干（LLM Backbone）：处理多种模态的表示，进行语义理解、推理和决策。</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cs typeface="楷体" panose="02010609060101010101" pitchFamily="49" charset="-122"/>
              </a:rPr>
              <a:t>输出投影器（Output Projector）：将LLM骨干的信号标记映射为模态生成器可理解的特征。</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285750" indent="-285750">
              <a:buFont typeface="Arial" panose="020B0604020202020204" pitchFamily="34" charset="0"/>
              <a:buChar char="•"/>
            </a:pPr>
            <a:r>
              <a:rPr lang="zh-CN" altLang="en-US">
                <a:latin typeface="楷体" panose="02010609060101010101" pitchFamily="49" charset="-122"/>
                <a:ea typeface="楷体" panose="02010609060101010101" pitchFamily="49" charset="-122"/>
                <a:cs typeface="楷体" panose="02010609060101010101" pitchFamily="49" charset="-122"/>
              </a:rPr>
              <a:t>模态生成器（Modality Generator）：负责生成不同模态的输出。</a:t>
            </a:r>
            <a:endParaRPr lang="zh-CN" altLang="en-US">
              <a:latin typeface="楷体" panose="02010609060101010101" pitchFamily="49" charset="-122"/>
              <a:ea typeface="楷体" panose="02010609060101010101" pitchFamily="49" charset="-122"/>
              <a:cs typeface="楷体" panose="02010609060101010101" pitchFamily="49" charset="-122"/>
            </a:endParaRPr>
          </a:p>
          <a:p>
            <a:pPr marL="285750" indent="-285750">
              <a:buFont typeface="Arial" panose="020B0604020202020204" pitchFamily="34" charset="0"/>
              <a:buChar char="•"/>
            </a:pPr>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838200" y="2061043"/>
            <a:ext cx="10515600" cy="4351338"/>
          </a:xfrm>
        </p:spPr>
        <p:txBody>
          <a:bodyPr>
            <a:normAutofit/>
          </a:bodyPr>
          <a:lstStyle/>
          <a:p>
            <a:r>
              <a:rPr lang="zh-CN" altLang="en-US" sz="2400" b="0" i="0">
                <a:solidFill>
                  <a:srgbClr val="191B1F"/>
                </a:solidFill>
                <a:effectLst/>
                <a:latin typeface="宋体" panose="02010600030101010101" pitchFamily="2" charset="-122"/>
                <a:ea typeface="宋体" panose="02010600030101010101" pitchFamily="2" charset="-122"/>
              </a:rPr>
              <a:t>多模态</a:t>
            </a:r>
            <a:r>
              <a:rPr lang="zh-CN" altLang="en-US" sz="2400" b="0" i="0" dirty="0">
                <a:solidFill>
                  <a:srgbClr val="191B1F"/>
                </a:solidFill>
                <a:effectLst/>
                <a:latin typeface="宋体" panose="02010600030101010101" pitchFamily="2" charset="-122"/>
                <a:ea typeface="宋体" panose="02010600030101010101" pitchFamily="2" charset="-122"/>
              </a:rPr>
              <a:t>大语言模型的构建通常包括数据集准备、模型初始化、训练与评估优化四个阶段。</a:t>
            </a:r>
            <a:endParaRPr lang="en-US" altLang="zh-CN" sz="2400" b="0" i="0" dirty="0">
              <a:solidFill>
                <a:srgbClr val="191B1F"/>
              </a:solidFill>
              <a:effectLst/>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2400">
                <a:solidFill>
                  <a:srgbClr val="191B1F"/>
                </a:solidFill>
                <a:latin typeface="宋体" panose="02010600030101010101" pitchFamily="2" charset="-122"/>
                <a:ea typeface="宋体" panose="02010600030101010101" pitchFamily="2" charset="-122"/>
              </a:rPr>
              <a:t>数据</a:t>
            </a:r>
            <a:r>
              <a:rPr lang="zh-CN" altLang="en-US" sz="2400" dirty="0">
                <a:solidFill>
                  <a:srgbClr val="191B1F"/>
                </a:solidFill>
                <a:latin typeface="宋体" panose="02010600030101010101" pitchFamily="2" charset="-122"/>
                <a:ea typeface="宋体" panose="02010600030101010101" pitchFamily="2" charset="-122"/>
              </a:rPr>
              <a:t>集准备：收集与目标任务相匹配的数据集，并进行预处理。</a:t>
            </a:r>
            <a:endParaRPr lang="en-US" altLang="zh-CN" sz="2400" dirty="0">
              <a:solidFill>
                <a:srgbClr val="191B1F"/>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2400">
                <a:solidFill>
                  <a:srgbClr val="191B1F"/>
                </a:solidFill>
                <a:latin typeface="宋体" panose="02010600030101010101" pitchFamily="2" charset="-122"/>
                <a:ea typeface="宋体" panose="02010600030101010101" pitchFamily="2" charset="-122"/>
              </a:rPr>
              <a:t>模型</a:t>
            </a:r>
            <a:r>
              <a:rPr lang="zh-CN" altLang="en-US" sz="2400" dirty="0">
                <a:solidFill>
                  <a:srgbClr val="191B1F"/>
                </a:solidFill>
                <a:latin typeface="宋体" panose="02010600030101010101" pitchFamily="2" charset="-122"/>
                <a:ea typeface="宋体" panose="02010600030101010101" pitchFamily="2" charset="-122"/>
              </a:rPr>
              <a:t>初始化：选择合适的基座模型进行微调。</a:t>
            </a:r>
            <a:endParaRPr lang="en-US" altLang="zh-CN" sz="2400" dirty="0">
              <a:solidFill>
                <a:srgbClr val="191B1F"/>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2400">
                <a:solidFill>
                  <a:srgbClr val="191B1F"/>
                </a:solidFill>
                <a:latin typeface="宋体" panose="02010600030101010101" pitchFamily="2" charset="-122"/>
                <a:ea typeface="宋体" panose="02010600030101010101" pitchFamily="2" charset="-122"/>
              </a:rPr>
              <a:t>训练</a:t>
            </a:r>
            <a:r>
              <a:rPr lang="zh-CN" altLang="en-US" sz="2400" dirty="0">
                <a:solidFill>
                  <a:srgbClr val="191B1F"/>
                </a:solidFill>
                <a:latin typeface="宋体" panose="02010600030101010101" pitchFamily="2" charset="-122"/>
                <a:ea typeface="宋体" panose="02010600030101010101" pitchFamily="2" charset="-122"/>
              </a:rPr>
              <a:t>：选择合适的学习率和优化器等进行循环训练。</a:t>
            </a:r>
            <a:endParaRPr lang="en-US" altLang="zh-CN" sz="2400" dirty="0">
              <a:solidFill>
                <a:srgbClr val="191B1F"/>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2400">
                <a:solidFill>
                  <a:srgbClr val="191B1F"/>
                </a:solidFill>
                <a:latin typeface="宋体" panose="02010600030101010101" pitchFamily="2" charset="-122"/>
                <a:ea typeface="宋体" panose="02010600030101010101" pitchFamily="2" charset="-122"/>
              </a:rPr>
              <a:t>评估</a:t>
            </a:r>
            <a:r>
              <a:rPr lang="zh-CN" altLang="en-US" sz="2400" dirty="0">
                <a:solidFill>
                  <a:srgbClr val="191B1F"/>
                </a:solidFill>
                <a:latin typeface="宋体" panose="02010600030101010101" pitchFamily="2" charset="-122"/>
                <a:ea typeface="宋体" panose="02010600030101010101" pitchFamily="2" charset="-122"/>
              </a:rPr>
              <a:t>、优化：得到性能指标，调整超参数优化模型。</a:t>
            </a: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838200" y="1434474"/>
            <a:ext cx="10515600" cy="4351338"/>
          </a:xfrm>
        </p:spPr>
        <p:txBody>
          <a:bodyPr>
            <a:normAutofit fontScale="92500" lnSpcReduction="20000"/>
          </a:bodyPr>
          <a:lstStyle/>
          <a:p>
            <a:r>
              <a:rPr lang="zh-CN" altLang="en-US" sz="2400">
                <a:solidFill>
                  <a:srgbClr val="191B1F"/>
                </a:solidFill>
                <a:latin typeface="宋体" panose="02010600030101010101" pitchFamily="2" charset="-122"/>
                <a:ea typeface="宋体" panose="02010600030101010101" pitchFamily="2" charset="-122"/>
              </a:rPr>
              <a:t>多模态构建方法：</a:t>
            </a:r>
            <a:endParaRPr lang="en-US" altLang="zh-CN" sz="2400">
              <a:solidFill>
                <a:srgbClr val="191B1F"/>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2400">
                <a:solidFill>
                  <a:srgbClr val="191B1F"/>
                </a:solidFill>
                <a:latin typeface="宋体" panose="02010600030101010101" pitchFamily="2" charset="-122"/>
                <a:ea typeface="宋体" panose="02010600030101010101" pitchFamily="2" charset="-122"/>
              </a:rPr>
              <a:t>数据</a:t>
            </a:r>
            <a:r>
              <a:rPr lang="zh-CN" altLang="en-US" sz="2400" dirty="0">
                <a:solidFill>
                  <a:srgbClr val="191B1F"/>
                </a:solidFill>
                <a:latin typeface="宋体" panose="02010600030101010101" pitchFamily="2" charset="-122"/>
                <a:ea typeface="宋体" panose="02010600030101010101" pitchFamily="2" charset="-122"/>
              </a:rPr>
              <a:t>集准备与预处理：收集与选择和任务相关的数据集，如</a:t>
            </a:r>
            <a:r>
              <a:rPr lang="en-US" altLang="zh-CN" sz="2400" dirty="0">
                <a:solidFill>
                  <a:srgbClr val="191B1F"/>
                </a:solidFill>
                <a:latin typeface="Times New Roman" panose="02020603050405020304" pitchFamily="18" charset="0"/>
                <a:ea typeface="宋体" panose="02010600030101010101" pitchFamily="2" charset="-122"/>
                <a:cs typeface="Times New Roman" panose="02020603050405020304" pitchFamily="18" charset="0"/>
              </a:rPr>
              <a:t>OCR</a:t>
            </a:r>
            <a:r>
              <a:rPr lang="zh-CN" altLang="en-US" sz="2400" dirty="0">
                <a:solidFill>
                  <a:srgbClr val="191B1F"/>
                </a:solidFill>
                <a:latin typeface="宋体" panose="02010600030101010101" pitchFamily="2" charset="-122"/>
                <a:ea typeface="宋体" panose="02010600030101010101" pitchFamily="2" charset="-122"/>
              </a:rPr>
              <a:t>、图片理解等。对数据进行清洗、分词、编码等操作使得能够作为模型的输入。</a:t>
            </a:r>
            <a:endParaRPr lang="en-US" altLang="zh-CN" sz="2400" dirty="0">
              <a:solidFill>
                <a:srgbClr val="191B1F"/>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2400">
                <a:solidFill>
                  <a:srgbClr val="191B1F"/>
                </a:solidFill>
                <a:latin typeface="宋体" panose="02010600030101010101" pitchFamily="2" charset="-122"/>
                <a:ea typeface="宋体" panose="02010600030101010101" pitchFamily="2" charset="-122"/>
              </a:rPr>
              <a:t>选择</a:t>
            </a:r>
            <a:r>
              <a:rPr lang="zh-CN" altLang="en-US" sz="2400" dirty="0">
                <a:solidFill>
                  <a:srgbClr val="191B1F"/>
                </a:solidFill>
                <a:latin typeface="宋体" panose="02010600030101010101" pitchFamily="2" charset="-122"/>
                <a:ea typeface="宋体" panose="02010600030101010101" pitchFamily="2" charset="-122"/>
              </a:rPr>
              <a:t>合适的基座模型进行微调：选择基座模型时应考虑模型的规模，模型的性能，计算成本和可扩展性。在使用预训练的多模态大模型进行模态融合和微调以提升模型基础的认知能力。</a:t>
            </a:r>
            <a:endParaRPr lang="en-US" altLang="zh-CN" sz="2400" dirty="0">
              <a:solidFill>
                <a:srgbClr val="191B1F"/>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2400">
                <a:solidFill>
                  <a:srgbClr val="191B1F"/>
                </a:solidFill>
                <a:latin typeface="宋体" panose="02010600030101010101" pitchFamily="2" charset="-122"/>
                <a:ea typeface="宋体" panose="02010600030101010101" pitchFamily="2" charset="-122"/>
              </a:rPr>
              <a:t>训练</a:t>
            </a:r>
            <a:r>
              <a:rPr lang="zh-CN" altLang="en-US" sz="2400" dirty="0">
                <a:solidFill>
                  <a:srgbClr val="191B1F"/>
                </a:solidFill>
                <a:latin typeface="宋体" panose="02010600030101010101" pitchFamily="2" charset="-122"/>
                <a:ea typeface="宋体" panose="02010600030101010101" pitchFamily="2" charset="-122"/>
              </a:rPr>
              <a:t>细节：多模态指令通常包括一个可选指令和一对输入</a:t>
            </a:r>
            <a:r>
              <a:rPr lang="en-US" altLang="zh-CN" sz="2400" dirty="0">
                <a:solidFill>
                  <a:srgbClr val="191B1F"/>
                </a:solidFill>
                <a:latin typeface="宋体" panose="02010600030101010101" pitchFamily="2" charset="-122"/>
                <a:ea typeface="宋体" panose="02010600030101010101" pitchFamily="2" charset="-122"/>
              </a:rPr>
              <a:t>-</a:t>
            </a:r>
            <a:r>
              <a:rPr lang="zh-CN" altLang="en-US" sz="2400" dirty="0">
                <a:solidFill>
                  <a:srgbClr val="191B1F"/>
                </a:solidFill>
                <a:latin typeface="宋体" panose="02010600030101010101" pitchFamily="2" charset="-122"/>
                <a:ea typeface="宋体" panose="02010600030101010101" pitchFamily="2" charset="-122"/>
              </a:rPr>
              <a:t>输出对。指令是描述任务的一句话，输入可以是图像</a:t>
            </a:r>
            <a:r>
              <a:rPr lang="en-US" altLang="zh-CN" sz="2400" dirty="0">
                <a:solidFill>
                  <a:srgbClr val="191B1F"/>
                </a:solidFill>
                <a:latin typeface="宋体" panose="02010600030101010101" pitchFamily="2" charset="-122"/>
                <a:ea typeface="宋体" panose="02010600030101010101" pitchFamily="2" charset="-122"/>
              </a:rPr>
              <a:t>-</a:t>
            </a:r>
            <a:r>
              <a:rPr lang="zh-CN" altLang="en-US" sz="2400" dirty="0">
                <a:solidFill>
                  <a:srgbClr val="191B1F"/>
                </a:solidFill>
                <a:latin typeface="宋体" panose="02010600030101010101" pitchFamily="2" charset="-122"/>
                <a:ea typeface="宋体" panose="02010600030101010101" pitchFamily="2" charset="-122"/>
              </a:rPr>
              <a:t>文本对，也可以仅是一个图像，然后生成一个答案。输出是以输入为条件的指令答案。</a:t>
            </a:r>
            <a:endParaRPr lang="en-US" altLang="zh-CN" sz="2400" dirty="0">
              <a:solidFill>
                <a:srgbClr val="191B1F"/>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2400">
                <a:solidFill>
                  <a:srgbClr val="191B1F"/>
                </a:solidFill>
                <a:latin typeface="宋体" panose="02010600030101010101" pitchFamily="2" charset="-122"/>
                <a:ea typeface="宋体" panose="02010600030101010101" pitchFamily="2" charset="-122"/>
              </a:rPr>
              <a:t>评估</a:t>
            </a:r>
            <a:r>
              <a:rPr lang="zh-CN" altLang="en-US" sz="2400" dirty="0">
                <a:solidFill>
                  <a:srgbClr val="191B1F"/>
                </a:solidFill>
                <a:latin typeface="宋体" panose="02010600030101010101" pitchFamily="2" charset="-122"/>
                <a:ea typeface="宋体" panose="02010600030101010101" pitchFamily="2" charset="-122"/>
              </a:rPr>
              <a:t>：一般来说，评测多模态大语言模型对自然语言的理解能力，可以使用</a:t>
            </a:r>
            <a:r>
              <a:rPr lang="en-US" altLang="zh-CN" sz="2400" dirty="0">
                <a:solidFill>
                  <a:srgbClr val="191B1F"/>
                </a:solidFill>
                <a:latin typeface="宋体" panose="02010600030101010101" pitchFamily="2" charset="-122"/>
                <a:ea typeface="宋体" panose="02010600030101010101" pitchFamily="2" charset="-122"/>
              </a:rPr>
              <a:t>GLUE</a:t>
            </a:r>
            <a:r>
              <a:rPr lang="zh-CN" altLang="en-US" sz="2400" dirty="0">
                <a:solidFill>
                  <a:srgbClr val="191B1F"/>
                </a:solidFill>
                <a:latin typeface="宋体" panose="02010600030101010101" pitchFamily="2" charset="-122"/>
                <a:ea typeface="宋体" panose="02010600030101010101" pitchFamily="2" charset="-122"/>
              </a:rPr>
              <a:t>等评测基准，评测模型语言生成能力的指标包括</a:t>
            </a:r>
            <a:r>
              <a:rPr lang="en-US" altLang="zh-CN" sz="2400" dirty="0">
                <a:solidFill>
                  <a:srgbClr val="191B1F"/>
                </a:solidFill>
                <a:latin typeface="宋体" panose="02010600030101010101" pitchFamily="2" charset="-122"/>
                <a:ea typeface="宋体" panose="02010600030101010101" pitchFamily="2" charset="-122"/>
              </a:rPr>
              <a:t>BLEU,ROUGE</a:t>
            </a:r>
            <a:r>
              <a:rPr lang="zh-CN" altLang="en-US" sz="2400" dirty="0">
                <a:solidFill>
                  <a:srgbClr val="191B1F"/>
                </a:solidFill>
                <a:latin typeface="宋体" panose="02010600030101010101" pitchFamily="2" charset="-122"/>
                <a:ea typeface="宋体" panose="02010600030101010101" pitchFamily="2" charset="-122"/>
              </a:rPr>
              <a:t>等。</a:t>
            </a:r>
            <a:endParaRPr lang="en-US" altLang="zh-CN" sz="2400" dirty="0">
              <a:solidFill>
                <a:srgbClr val="191B1F"/>
              </a:solidFill>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3467616" cy="535531"/>
          </a:xfrm>
        </p:spPr>
        <p:txBody>
          <a:bodyPr/>
          <a:lstStyle/>
          <a:p>
            <a:r>
              <a:rPr lang="zh-CN" altLang="zh-CN" sz="3200" b="1" dirty="0">
                <a:gradFill>
                  <a:gsLst>
                    <a:gs pos="0">
                      <a:srgbClr val="008E7D"/>
                    </a:gs>
                    <a:gs pos="53000">
                      <a:srgbClr val="005C51"/>
                    </a:gs>
                  </a:gsLst>
                  <a:lin ang="5400000" scaled="0"/>
                </a:gradFill>
                <a:ea typeface="方正正粗黑简体" panose="02000000000000000000" pitchFamily="2" charset="-122"/>
              </a:rPr>
              <a:t>多模态大模型</a:t>
            </a:r>
            <a:r>
              <a:rPr lang="zh-CN" altLang="en-US" sz="3200" b="1" dirty="0">
                <a:gradFill>
                  <a:gsLst>
                    <a:gs pos="0">
                      <a:srgbClr val="008E7D"/>
                    </a:gs>
                    <a:gs pos="53000">
                      <a:srgbClr val="005C51"/>
                    </a:gs>
                  </a:gsLst>
                  <a:lin ang="5400000" scaled="0"/>
                </a:gradFill>
                <a:ea typeface="方正正粗黑简体" panose="02000000000000000000" pitchFamily="2" charset="-122"/>
              </a:rPr>
              <a:t>应用</a:t>
            </a:r>
            <a:endParaRPr lang="zh-CN" altLang="en-US" dirty="0"/>
          </a:p>
        </p:txBody>
      </p:sp>
      <p:sp>
        <p:nvSpPr>
          <p:cNvPr id="5" name="内容占位符 4"/>
          <p:cNvSpPr>
            <a:spLocks noGrp="1"/>
          </p:cNvSpPr>
          <p:nvPr>
            <p:ph idx="1"/>
          </p:nvPr>
        </p:nvSpPr>
        <p:spPr>
          <a:xfrm>
            <a:off x="838200" y="1182152"/>
            <a:ext cx="10515600" cy="5162663"/>
          </a:xfrm>
        </p:spPr>
        <p:txBody>
          <a:bodyPr>
            <a:normAutofit/>
          </a:bodyPr>
          <a:lstStyle/>
          <a:p>
            <a:r>
              <a:rPr lang="zh-CN" altLang="en-US" sz="1600" b="1" dirty="0">
                <a:latin typeface="宋体" panose="02010600030101010101" pitchFamily="2" charset="-122"/>
                <a:ea typeface="宋体" panose="02010600030101010101" pitchFamily="2" charset="-122"/>
              </a:rPr>
              <a:t>教育领域的多模态大模型应用</a:t>
            </a:r>
            <a:endParaRPr lang="zh-CN" altLang="en-US" sz="1600" b="1" dirty="0">
              <a:latin typeface="宋体" panose="02010600030101010101" pitchFamily="2" charset="-122"/>
              <a:ea typeface="宋体" panose="02010600030101010101" pitchFamily="2" charset="-122"/>
            </a:endParaRPr>
          </a:p>
          <a:p>
            <a:pPr marL="0" indent="0">
              <a:buNone/>
            </a:pPr>
            <a:r>
              <a:rPr lang="zh-CN" altLang="en-US" sz="1600">
                <a:latin typeface="宋体" panose="02010600030101010101" pitchFamily="2" charset="-122"/>
                <a:ea typeface="宋体" panose="02010600030101010101" pitchFamily="2" charset="-122"/>
              </a:rPr>
              <a:t>    在</a:t>
            </a:r>
            <a:r>
              <a:rPr lang="zh-CN" altLang="en-US" sz="1600" dirty="0">
                <a:latin typeface="宋体" panose="02010600030101010101" pitchFamily="2" charset="-122"/>
                <a:ea typeface="宋体" panose="02010600030101010101" pitchFamily="2" charset="-122"/>
              </a:rPr>
              <a:t>教育领域，多模态大模型的应用主要体现在个性化学习和知识图谱构建两个方面。通过整合学生的学习数据、行为记录和反馈，这些模型能够提供定制化的学习体验，提升学习效果。</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b="1">
                <a:latin typeface="宋体" panose="02010600030101010101" pitchFamily="2" charset="-122"/>
                <a:ea typeface="宋体" panose="02010600030101010101" pitchFamily="2" charset="-122"/>
              </a:rPr>
              <a:t>个性化</a:t>
            </a:r>
            <a:r>
              <a:rPr lang="zh-CN" altLang="en-US" sz="1600" b="1" dirty="0">
                <a:latin typeface="宋体" panose="02010600030101010101" pitchFamily="2" charset="-122"/>
                <a:ea typeface="宋体" panose="02010600030101010101" pitchFamily="2" charset="-122"/>
              </a:rPr>
              <a:t>学习</a:t>
            </a:r>
            <a:endParaRPr lang="zh-CN" altLang="en-US" sz="1600" b="1" dirty="0">
              <a:latin typeface="宋体" panose="02010600030101010101" pitchFamily="2" charset="-122"/>
              <a:ea typeface="宋体" panose="02010600030101010101" pitchFamily="2" charset="-122"/>
            </a:endParaRPr>
          </a:p>
          <a:p>
            <a:pPr marL="0" indent="0">
              <a:buNone/>
            </a:pPr>
            <a:r>
              <a:rPr lang="zh-CN" altLang="en-US" sz="1600">
                <a:latin typeface="宋体" panose="02010600030101010101" pitchFamily="2" charset="-122"/>
                <a:ea typeface="宋体" panose="02010600030101010101" pitchFamily="2" charset="-122"/>
              </a:rPr>
              <a:t>    多模态</a:t>
            </a:r>
            <a:r>
              <a:rPr lang="zh-CN" altLang="en-US" sz="1600" dirty="0">
                <a:latin typeface="宋体" panose="02010600030101010101" pitchFamily="2" charset="-122"/>
                <a:ea typeface="宋体" panose="02010600030101010101" pitchFamily="2" charset="-122"/>
              </a:rPr>
              <a:t>大模型能够分析学生的学习习惯和实时反馈，提供个性化的学习资源和路径。通过监测学生的参与度和理解能力，模型可以推荐适合其当前水平的学习材料，并调整学习进度，从而帮助学生更有效地掌握知识。</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b="1">
                <a:latin typeface="宋体" panose="02010600030101010101" pitchFamily="2" charset="-122"/>
                <a:ea typeface="宋体" panose="02010600030101010101" pitchFamily="2" charset="-122"/>
              </a:rPr>
              <a:t>知识图谱构建</a:t>
            </a:r>
            <a:endParaRPr lang="en-US" altLang="zh-CN" sz="1600" b="1">
              <a:latin typeface="宋体" panose="02010600030101010101" pitchFamily="2" charset="-122"/>
              <a:ea typeface="宋体" panose="02010600030101010101" pitchFamily="2" charset="-122"/>
            </a:endParaRPr>
          </a:p>
          <a:p>
            <a:pPr marL="0" indent="0">
              <a:buNone/>
            </a:pPr>
            <a:r>
              <a:rPr lang="en-US" altLang="zh-CN" sz="1600" b="1">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这些</a:t>
            </a:r>
            <a:r>
              <a:rPr lang="zh-CN" altLang="en-US" sz="1600" dirty="0">
                <a:latin typeface="宋体" panose="02010600030101010101" pitchFamily="2" charset="-122"/>
                <a:ea typeface="宋体" panose="02010600030101010101" pitchFamily="2" charset="-122"/>
              </a:rPr>
              <a:t>模型还可以用于知识图谱的构建，通过整合学生的学习内容和关联知识，帮助学生建立系统化的知识框架。这种整合不仅提升了学习的深度，也促进了学生的自主学习能力。</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rPr>
              <a:t>应用案例</a:t>
            </a:r>
            <a:endParaRPr lang="zh-CN" altLang="en-US" sz="1600" b="1" dirty="0">
              <a:latin typeface="宋体" panose="02010600030101010101" pitchFamily="2" charset="-122"/>
              <a:ea typeface="宋体" panose="02010600030101010101" pitchFamily="2" charset="-122"/>
            </a:endParaRPr>
          </a:p>
          <a:p>
            <a:pPr marL="0" indent="0">
              <a:buNone/>
            </a:pPr>
            <a:r>
              <a:rPr lang="zh-CN" altLang="en-US" sz="1600">
                <a:latin typeface="宋体" panose="02010600030101010101" pitchFamily="2" charset="-122"/>
                <a:ea typeface="宋体" panose="02010600030101010101" pitchFamily="2" charset="-122"/>
              </a:rPr>
              <a:t>    松鼠 </a:t>
            </a:r>
            <a:r>
              <a:rPr lang="en-US" altLang="zh-CN" sz="1600" dirty="0">
                <a:latin typeface="宋体" panose="02010600030101010101" pitchFamily="2" charset="-122"/>
                <a:ea typeface="宋体" panose="02010600030101010101" pitchFamily="2" charset="-122"/>
              </a:rPr>
              <a:t>AI </a:t>
            </a:r>
            <a:r>
              <a:rPr lang="zh-CN" altLang="en-US" sz="1600" dirty="0">
                <a:latin typeface="宋体" panose="02010600030101010101" pitchFamily="2" charset="-122"/>
                <a:ea typeface="宋体" panose="02010600030101010101" pitchFamily="2" charset="-122"/>
              </a:rPr>
              <a:t>的多模态智适应教育大模型可通过分析草稿纸内容精准定位学生解题错误，准确度达 </a:t>
            </a:r>
            <a:r>
              <a:rPr lang="en-US" altLang="zh-CN" sz="1600" dirty="0">
                <a:latin typeface="宋体" panose="02010600030101010101" pitchFamily="2" charset="-122"/>
                <a:ea typeface="宋体" panose="02010600030101010101" pitchFamily="2" charset="-122"/>
              </a:rPr>
              <a:t>90%</a:t>
            </a:r>
            <a:r>
              <a:rPr lang="zh-CN" altLang="en-US" sz="1600" dirty="0">
                <a:latin typeface="宋体" panose="02010600030101010101" pitchFamily="2" charset="-122"/>
                <a:ea typeface="宋体" panose="02010600030101010101" pitchFamily="2" charset="-122"/>
              </a:rPr>
              <a:t>以上；支持文字与语音互动，覆盖 </a:t>
            </a:r>
            <a:r>
              <a:rPr lang="en-US" altLang="zh-CN" sz="1600" dirty="0">
                <a:latin typeface="宋体" panose="02010600030101010101" pitchFamily="2" charset="-122"/>
                <a:ea typeface="宋体" panose="02010600030101010101" pitchFamily="2" charset="-122"/>
              </a:rPr>
              <a:t>100+</a:t>
            </a:r>
            <a:r>
              <a:rPr lang="zh-CN" altLang="en-US" sz="1600" dirty="0">
                <a:latin typeface="宋体" panose="02010600030101010101" pitchFamily="2" charset="-122"/>
                <a:ea typeface="宋体" panose="02010600030101010101" pitchFamily="2" charset="-122"/>
              </a:rPr>
              <a:t>场景，还能识别学生情绪并给予反馈；在测试评估方面，测评效率和准确性大幅提升，尤其在主观题评分上能精准给分并解析扣分点。</a:t>
            </a:r>
            <a:endParaRPr lang="zh-CN" alt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3467616" cy="535531"/>
          </a:xfrm>
        </p:spPr>
        <p:txBody>
          <a:bodyPr/>
          <a:lstStyle/>
          <a:p>
            <a:r>
              <a:rPr lang="zh-CN" altLang="zh-CN" sz="3200" b="1" dirty="0">
                <a:gradFill>
                  <a:gsLst>
                    <a:gs pos="0">
                      <a:srgbClr val="008E7D"/>
                    </a:gs>
                    <a:gs pos="53000">
                      <a:srgbClr val="005C51"/>
                    </a:gs>
                  </a:gsLst>
                  <a:lin ang="5400000" scaled="0"/>
                </a:gradFill>
                <a:ea typeface="方正正粗黑简体" panose="02000000000000000000" pitchFamily="2" charset="-122"/>
              </a:rPr>
              <a:t>多模态大模型</a:t>
            </a:r>
            <a:r>
              <a:rPr lang="zh-CN" altLang="en-US" sz="3200" b="1" dirty="0">
                <a:gradFill>
                  <a:gsLst>
                    <a:gs pos="0">
                      <a:srgbClr val="008E7D"/>
                    </a:gs>
                    <a:gs pos="53000">
                      <a:srgbClr val="005C51"/>
                    </a:gs>
                  </a:gsLst>
                  <a:lin ang="5400000" scaled="0"/>
                </a:gradFill>
                <a:ea typeface="方正正粗黑简体" panose="02000000000000000000" pitchFamily="2" charset="-122"/>
              </a:rPr>
              <a:t>应用</a:t>
            </a:r>
            <a:endParaRPr lang="zh-CN" altLang="en-US" dirty="0"/>
          </a:p>
        </p:txBody>
      </p:sp>
      <p:sp>
        <p:nvSpPr>
          <p:cNvPr id="5" name="内容占位符 4"/>
          <p:cNvSpPr>
            <a:spLocks noGrp="1"/>
          </p:cNvSpPr>
          <p:nvPr>
            <p:ph idx="1"/>
          </p:nvPr>
        </p:nvSpPr>
        <p:spPr>
          <a:xfrm>
            <a:off x="838200" y="1182152"/>
            <a:ext cx="10515600" cy="5162663"/>
          </a:xfrm>
        </p:spPr>
        <p:txBody>
          <a:bodyPr>
            <a:normAutofit fontScale="92500" lnSpcReduction="10000"/>
          </a:bodyPr>
          <a:lstStyle/>
          <a:p>
            <a:r>
              <a:rPr lang="zh-CN" altLang="en-US" sz="1600" b="1" dirty="0">
                <a:latin typeface="宋体" panose="02010600030101010101" pitchFamily="2" charset="-122"/>
                <a:ea typeface="宋体" panose="02010600030101010101" pitchFamily="2" charset="-122"/>
              </a:rPr>
              <a:t>医疗领域的多模态大模型应用</a:t>
            </a:r>
            <a:endParaRPr lang="en-US" altLang="zh-CN" sz="1600" dirty="0">
              <a:latin typeface="宋体" panose="02010600030101010101" pitchFamily="2" charset="-122"/>
              <a:ea typeface="宋体" panose="02010600030101010101" pitchFamily="2" charset="-122"/>
            </a:endParaRPr>
          </a:p>
          <a:p>
            <a:pPr marL="0" indent="0">
              <a:buNone/>
            </a:pPr>
            <a:r>
              <a:rPr lang="zh-CN" altLang="en-US" sz="1600">
                <a:latin typeface="宋体" panose="02010600030101010101" pitchFamily="2" charset="-122"/>
                <a:ea typeface="宋体" panose="02010600030101010101" pitchFamily="2" charset="-122"/>
              </a:rPr>
              <a:t>  多模态</a:t>
            </a:r>
            <a:r>
              <a:rPr lang="zh-CN" altLang="en-US" sz="1600" dirty="0">
                <a:latin typeface="宋体" panose="02010600030101010101" pitchFamily="2" charset="-122"/>
                <a:ea typeface="宋体" panose="02010600030101010101" pitchFamily="2" charset="-122"/>
              </a:rPr>
              <a:t>大模型在医疗领域的应用主要体现在医学影像分析和健康监测两个方面。通过结合不同类型的数据（如医学影像、电子病历、生理数据和行为数据），这些模型不仅能辅助医生进行疾病诊断，还能提供个性化的健康管理方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b="1">
                <a:latin typeface="宋体" panose="02010600030101010101" pitchFamily="2" charset="-122"/>
                <a:ea typeface="宋体" panose="02010600030101010101" pitchFamily="2" charset="-122"/>
              </a:rPr>
              <a:t>医学</a:t>
            </a:r>
            <a:r>
              <a:rPr lang="zh-CN" altLang="en-US" sz="1600" b="1" dirty="0">
                <a:latin typeface="宋体" panose="02010600030101010101" pitchFamily="2" charset="-122"/>
                <a:ea typeface="宋体" panose="02010600030101010101" pitchFamily="2" charset="-122"/>
              </a:rPr>
              <a:t>影像分析</a:t>
            </a:r>
            <a:endParaRPr lang="zh-CN" altLang="en-US" sz="1600" b="1" dirty="0">
              <a:latin typeface="宋体" panose="02010600030101010101" pitchFamily="2" charset="-122"/>
              <a:ea typeface="宋体" panose="02010600030101010101" pitchFamily="2" charset="-122"/>
            </a:endParaRPr>
          </a:p>
          <a:p>
            <a:pPr marL="0" indent="0">
              <a:buNone/>
            </a:pPr>
            <a:r>
              <a:rPr lang="zh-CN" altLang="en-US" sz="1600">
                <a:latin typeface="宋体" panose="02010600030101010101" pitchFamily="2" charset="-122"/>
                <a:ea typeface="宋体" panose="02010600030101010101" pitchFamily="2" charset="-122"/>
              </a:rPr>
              <a:t>  在</a:t>
            </a:r>
            <a:r>
              <a:rPr lang="zh-CN" altLang="en-US" sz="1600" dirty="0">
                <a:latin typeface="宋体" panose="02010600030101010101" pitchFamily="2" charset="-122"/>
                <a:ea typeface="宋体" panose="02010600030101010101" pitchFamily="2" charset="-122"/>
              </a:rPr>
              <a:t>医学影像分析中，多模态大模型通过整合</a:t>
            </a:r>
            <a:r>
              <a:rPr lang="en-US" altLang="zh-CN" sz="1600" dirty="0">
                <a:latin typeface="宋体" panose="02010600030101010101" pitchFamily="2" charset="-122"/>
                <a:ea typeface="宋体" panose="02010600030101010101" pitchFamily="2" charset="-122"/>
              </a:rPr>
              <a:t>X</a:t>
            </a:r>
            <a:r>
              <a:rPr lang="zh-CN" altLang="en-US" sz="1600" dirty="0">
                <a:latin typeface="宋体" panose="02010600030101010101" pitchFamily="2" charset="-122"/>
                <a:ea typeface="宋体" panose="02010600030101010101" pitchFamily="2" charset="-122"/>
              </a:rPr>
              <a:t>光片、</a:t>
            </a:r>
            <a:r>
              <a:rPr lang="en-US" altLang="zh-CN" sz="1600" dirty="0">
                <a:latin typeface="宋体" panose="02010600030101010101" pitchFamily="2" charset="-122"/>
                <a:ea typeface="宋体" panose="02010600030101010101" pitchFamily="2" charset="-122"/>
              </a:rPr>
              <a:t>CT</a:t>
            </a:r>
            <a:r>
              <a:rPr lang="zh-CN" altLang="en-US" sz="1600" dirty="0">
                <a:latin typeface="宋体" panose="02010600030101010101" pitchFamily="2" charset="-122"/>
                <a:ea typeface="宋体" panose="02010600030101010101" pitchFamily="2" charset="-122"/>
              </a:rPr>
              <a:t>扫描等影像数据与患者的电子病历，能够有效识别疾病模式。例如，模型分析影像时，结合患者的病史、症状和既往治疗记录，提供更加准确的诊断和风险评估。这种数据整合显著提高了医生的决策效率，尤其在早期诊断复杂疾病（如癌症和心血管疾病）时表现尤为突出。</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b="1">
                <a:latin typeface="宋体" panose="02010600030101010101" pitchFamily="2" charset="-122"/>
                <a:ea typeface="宋体" panose="02010600030101010101" pitchFamily="2" charset="-122"/>
              </a:rPr>
              <a:t>多模态</a:t>
            </a:r>
            <a:r>
              <a:rPr lang="zh-CN" altLang="en-US" sz="1600" b="1" dirty="0">
                <a:latin typeface="宋体" panose="02010600030101010101" pitchFamily="2" charset="-122"/>
                <a:ea typeface="宋体" panose="02010600030101010101" pitchFamily="2" charset="-122"/>
              </a:rPr>
              <a:t>健康监测</a:t>
            </a:r>
            <a:endParaRPr lang="zh-CN" altLang="en-US" sz="1600" b="1" dirty="0">
              <a:latin typeface="宋体" panose="02010600030101010101" pitchFamily="2" charset="-122"/>
              <a:ea typeface="宋体" panose="02010600030101010101" pitchFamily="2" charset="-122"/>
            </a:endParaRPr>
          </a:p>
          <a:p>
            <a:pPr marL="0" indent="0">
              <a:buNone/>
            </a:pPr>
            <a:r>
              <a:rPr lang="zh-CN" altLang="en-US" sz="1600">
                <a:latin typeface="宋体" panose="02010600030101010101" pitchFamily="2" charset="-122"/>
                <a:ea typeface="宋体" panose="02010600030101010101" pitchFamily="2" charset="-122"/>
              </a:rPr>
              <a:t>   在</a:t>
            </a:r>
            <a:r>
              <a:rPr lang="zh-CN" altLang="en-US" sz="1600" dirty="0">
                <a:latin typeface="宋体" panose="02010600030101010101" pitchFamily="2" charset="-122"/>
                <a:ea typeface="宋体" panose="02010600030101010101" pitchFamily="2" charset="-122"/>
              </a:rPr>
              <a:t>健康监测方面，多模态大模型结合患者的生理数据（如心率、血压）、影像数据和日常行为数据，为患者提供个性化的健康管理和干预建议。例如，模型可以监测慢性病患者的健康状态，及时识别异常并提出相应的生活方式调整建议，以改善患者的整体健康水平。</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rPr>
              <a:t>应用案例</a:t>
            </a:r>
            <a:endParaRPr lang="zh-CN" altLang="en-US" sz="1600" b="1" dirty="0">
              <a:latin typeface="宋体" panose="02010600030101010101" pitchFamily="2" charset="-122"/>
              <a:ea typeface="宋体" panose="02010600030101010101" pitchFamily="2" charset="-122"/>
            </a:endParaRPr>
          </a:p>
          <a:p>
            <a:pPr marL="0" indent="0">
              <a:buNone/>
            </a:pPr>
            <a:r>
              <a:rPr lang="en-US" altLang="zh-CN" sz="1600">
                <a:latin typeface="宋体" panose="02010600030101010101" pitchFamily="2" charset="-122"/>
                <a:ea typeface="宋体" panose="02010600030101010101" pitchFamily="2" charset="-122"/>
              </a:rPr>
              <a:t>  Med-PaLM </a:t>
            </a:r>
            <a:r>
              <a:rPr lang="en-US" altLang="zh-CN" sz="1600" dirty="0">
                <a:latin typeface="宋体" panose="02010600030101010101" pitchFamily="2" charset="-122"/>
                <a:ea typeface="宋体" panose="02010600030101010101" pitchFamily="2" charset="-122"/>
              </a:rPr>
              <a:t>M</a:t>
            </a:r>
            <a:r>
              <a:rPr lang="zh-CN" altLang="en-US" sz="1600" dirty="0">
                <a:latin typeface="宋体" panose="02010600030101010101" pitchFamily="2" charset="-122"/>
                <a:ea typeface="宋体" panose="02010600030101010101" pitchFamily="2" charset="-122"/>
              </a:rPr>
              <a:t>是由谷歌 </a:t>
            </a:r>
            <a:r>
              <a:rPr lang="en-US" altLang="zh-CN" sz="1600" dirty="0">
                <a:latin typeface="宋体" panose="02010600030101010101" pitchFamily="2" charset="-122"/>
                <a:ea typeface="宋体" panose="02010600030101010101" pitchFamily="2" charset="-122"/>
              </a:rPr>
              <a:t>Research </a:t>
            </a:r>
            <a:r>
              <a:rPr lang="zh-CN" altLang="en-US" sz="1600" dirty="0">
                <a:latin typeface="宋体" panose="02010600030101010101" pitchFamily="2" charset="-122"/>
                <a:ea typeface="宋体" panose="02010600030101010101" pitchFamily="2" charset="-122"/>
              </a:rPr>
              <a:t>和 </a:t>
            </a:r>
            <a:r>
              <a:rPr lang="en-US" altLang="zh-CN" sz="1600" dirty="0">
                <a:latin typeface="宋体" panose="02010600030101010101" pitchFamily="2" charset="-122"/>
                <a:ea typeface="宋体" panose="02010600030101010101" pitchFamily="2" charset="-122"/>
              </a:rPr>
              <a:t>DeepMind </a:t>
            </a:r>
            <a:r>
              <a:rPr lang="zh-CN" altLang="en-US" sz="1600" dirty="0">
                <a:latin typeface="宋体" panose="02010600030101010101" pitchFamily="2" charset="-122"/>
                <a:ea typeface="宋体" panose="02010600030101010101" pitchFamily="2" charset="-122"/>
              </a:rPr>
              <a:t>共同打造的多模态生成模型。它是通用生物医学人工智能系统的一次尝试，能处理多模态生物医学数据，包括临床语言、影像和基因组学。该模型在谷歌自建的多模态医学测试基准 </a:t>
            </a:r>
            <a:r>
              <a:rPr lang="en-US" altLang="zh-CN" sz="1600" dirty="0" err="1">
                <a:latin typeface="宋体" panose="02010600030101010101" pitchFamily="2" charset="-122"/>
                <a:ea typeface="宋体" panose="02010600030101010101" pitchFamily="2" charset="-122"/>
              </a:rPr>
              <a:t>MultiMedBench</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上的 </a:t>
            </a:r>
            <a:r>
              <a:rPr lang="en-US" altLang="zh-CN" sz="1600" dirty="0">
                <a:latin typeface="宋体" panose="02010600030101010101" pitchFamily="2" charset="-122"/>
                <a:ea typeface="宋体" panose="02010600030101010101" pitchFamily="2" charset="-122"/>
              </a:rPr>
              <a:t>14 </a:t>
            </a:r>
            <a:r>
              <a:rPr lang="zh-CN" altLang="en-US" sz="1600" dirty="0">
                <a:latin typeface="宋体" panose="02010600030101010101" pitchFamily="2" charset="-122"/>
                <a:ea typeface="宋体" panose="02010600030101010101" pitchFamily="2" charset="-122"/>
              </a:rPr>
              <a:t>项任务中，性能均接近或超过现有 </a:t>
            </a:r>
            <a:r>
              <a:rPr lang="en-US" altLang="zh-CN" sz="1600" dirty="0">
                <a:latin typeface="宋体" panose="02010600030101010101" pitchFamily="2" charset="-122"/>
                <a:ea typeface="宋体" panose="02010600030101010101" pitchFamily="2" charset="-122"/>
              </a:rPr>
              <a:t>SOTA</a:t>
            </a:r>
            <a:r>
              <a:rPr lang="zh-CN" altLang="en-US" sz="1600" dirty="0">
                <a:latin typeface="宋体" panose="02010600030101010101" pitchFamily="2" charset="-122"/>
                <a:ea typeface="宋体" panose="02010600030101010101" pitchFamily="2" charset="-122"/>
              </a:rPr>
              <a:t>。在 </a:t>
            </a:r>
            <a:r>
              <a:rPr lang="en-US" altLang="zh-CN" sz="1600" dirty="0">
                <a:latin typeface="宋体" panose="02010600030101010101" pitchFamily="2" charset="-122"/>
                <a:ea typeface="宋体" panose="02010600030101010101" pitchFamily="2" charset="-122"/>
              </a:rPr>
              <a:t>246 </a:t>
            </a:r>
            <a:r>
              <a:rPr lang="zh-CN" altLang="en-US" sz="1600" dirty="0">
                <a:latin typeface="宋体" panose="02010600030101010101" pitchFamily="2" charset="-122"/>
                <a:ea typeface="宋体" panose="02010600030101010101" pitchFamily="2" charset="-122"/>
              </a:rPr>
              <a:t>份真实胸部 </a:t>
            </a:r>
            <a:r>
              <a:rPr lang="en-US" altLang="zh-CN" sz="1600" dirty="0">
                <a:latin typeface="宋体" panose="02010600030101010101" pitchFamily="2" charset="-122"/>
                <a:ea typeface="宋体" panose="02010600030101010101" pitchFamily="2" charset="-122"/>
              </a:rPr>
              <a:t>X </a:t>
            </a:r>
            <a:r>
              <a:rPr lang="zh-CN" altLang="en-US" sz="1600" dirty="0">
                <a:latin typeface="宋体" panose="02010600030101010101" pitchFamily="2" charset="-122"/>
                <a:ea typeface="宋体" panose="02010600030101010101" pitchFamily="2" charset="-122"/>
              </a:rPr>
              <a:t>光片中，临床医生表示，在高达 </a:t>
            </a:r>
            <a:r>
              <a:rPr lang="en-US" altLang="zh-CN" sz="1600" dirty="0">
                <a:latin typeface="宋体" panose="02010600030101010101" pitchFamily="2" charset="-122"/>
                <a:ea typeface="宋体" panose="02010600030101010101" pitchFamily="2" charset="-122"/>
              </a:rPr>
              <a:t>40.50% </a:t>
            </a:r>
            <a:r>
              <a:rPr lang="zh-CN" altLang="en-US" sz="1600" dirty="0">
                <a:latin typeface="宋体" panose="02010600030101010101" pitchFamily="2" charset="-122"/>
                <a:ea typeface="宋体" panose="02010600030101010101" pitchFamily="2" charset="-122"/>
              </a:rPr>
              <a:t>的病例中，</a:t>
            </a:r>
            <a:r>
              <a:rPr lang="en-US" altLang="zh-CN" sz="1600" dirty="0">
                <a:latin typeface="宋体" panose="02010600030101010101" pitchFamily="2" charset="-122"/>
                <a:ea typeface="宋体" panose="02010600030101010101" pitchFamily="2" charset="-122"/>
              </a:rPr>
              <a:t>Med-PALMM </a:t>
            </a:r>
            <a:r>
              <a:rPr lang="zh-CN" altLang="en-US" sz="1600" dirty="0">
                <a:latin typeface="宋体" panose="02010600030101010101" pitchFamily="2" charset="-122"/>
                <a:ea typeface="宋体" panose="02010600030101010101" pitchFamily="2" charset="-122"/>
              </a:rPr>
              <a:t>生成的报告比专业放射科医生的更受采纳。</a:t>
            </a:r>
            <a:endParaRPr lang="zh-CN" alt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3467616" cy="535531"/>
          </a:xfrm>
        </p:spPr>
        <p:txBody>
          <a:bodyPr/>
          <a:lstStyle/>
          <a:p>
            <a:r>
              <a:rPr lang="zh-CN" altLang="zh-CN" sz="3200" b="1" dirty="0">
                <a:gradFill>
                  <a:gsLst>
                    <a:gs pos="0">
                      <a:srgbClr val="008E7D"/>
                    </a:gs>
                    <a:gs pos="53000">
                      <a:srgbClr val="005C51"/>
                    </a:gs>
                  </a:gsLst>
                  <a:lin ang="5400000" scaled="0"/>
                </a:gradFill>
                <a:ea typeface="方正正粗黑简体" panose="02000000000000000000" pitchFamily="2" charset="-122"/>
              </a:rPr>
              <a:t>多模态大模型</a:t>
            </a:r>
            <a:r>
              <a:rPr lang="zh-CN" altLang="en-US" sz="3200" b="1" dirty="0">
                <a:gradFill>
                  <a:gsLst>
                    <a:gs pos="0">
                      <a:srgbClr val="008E7D"/>
                    </a:gs>
                    <a:gs pos="53000">
                      <a:srgbClr val="005C51"/>
                    </a:gs>
                  </a:gsLst>
                  <a:lin ang="5400000" scaled="0"/>
                </a:gradFill>
                <a:ea typeface="方正正粗黑简体" panose="02000000000000000000" pitchFamily="2" charset="-122"/>
              </a:rPr>
              <a:t>应用</a:t>
            </a:r>
            <a:endParaRPr lang="zh-CN" altLang="en-US" dirty="0"/>
          </a:p>
        </p:txBody>
      </p:sp>
      <p:sp>
        <p:nvSpPr>
          <p:cNvPr id="5" name="内容占位符 4"/>
          <p:cNvSpPr>
            <a:spLocks noGrp="1"/>
          </p:cNvSpPr>
          <p:nvPr>
            <p:ph idx="1"/>
          </p:nvPr>
        </p:nvSpPr>
        <p:spPr>
          <a:xfrm>
            <a:off x="838200" y="1182152"/>
            <a:ext cx="10515600" cy="5162663"/>
          </a:xfrm>
        </p:spPr>
        <p:txBody>
          <a:bodyPr>
            <a:normAutofit/>
          </a:bodyPr>
          <a:lstStyle/>
          <a:p>
            <a:r>
              <a:rPr lang="zh-CN" altLang="en-US" sz="1600" b="1" dirty="0">
                <a:latin typeface="宋体" panose="02010600030101010101" pitchFamily="2" charset="-122"/>
                <a:ea typeface="宋体" panose="02010600030101010101" pitchFamily="2" charset="-122"/>
              </a:rPr>
              <a:t>娱乐领域的多模态大模型应用</a:t>
            </a:r>
            <a:endParaRPr lang="zh-CN" altLang="en-US" sz="1600" b="1" dirty="0">
              <a:latin typeface="宋体" panose="02010600030101010101" pitchFamily="2" charset="-122"/>
              <a:ea typeface="宋体" panose="02010600030101010101" pitchFamily="2" charset="-122"/>
            </a:endParaRPr>
          </a:p>
          <a:p>
            <a:pPr marL="0" indent="0">
              <a:buNone/>
            </a:pPr>
            <a:r>
              <a:rPr lang="zh-CN" altLang="en-US" sz="1600">
                <a:latin typeface="宋体" panose="02010600030101010101" pitchFamily="2" charset="-122"/>
                <a:ea typeface="宋体" panose="02010600030101010101" pitchFamily="2" charset="-122"/>
              </a:rPr>
              <a:t>  在</a:t>
            </a:r>
            <a:r>
              <a:rPr lang="zh-CN" altLang="en-US" sz="1600" dirty="0">
                <a:latin typeface="宋体" panose="02010600030101010101" pitchFamily="2" charset="-122"/>
                <a:ea typeface="宋体" panose="02010600030101010101" pitchFamily="2" charset="-122"/>
              </a:rPr>
              <a:t>娱乐领域，多模态大模型的应用主要体现在内容生成和用户互动体验两个方面。通过整合用户的偏好和行为数据，这些模型能够提供丰富的娱乐体验，提升内容创作的效率。</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b="1">
                <a:latin typeface="宋体" panose="02010600030101010101" pitchFamily="2" charset="-122"/>
                <a:ea typeface="宋体" panose="02010600030101010101" pitchFamily="2" charset="-122"/>
              </a:rPr>
              <a:t>内容</a:t>
            </a:r>
            <a:r>
              <a:rPr lang="zh-CN" altLang="en-US" sz="1600" b="1" dirty="0">
                <a:latin typeface="宋体" panose="02010600030101010101" pitchFamily="2" charset="-122"/>
                <a:ea typeface="宋体" panose="02010600030101010101" pitchFamily="2" charset="-122"/>
              </a:rPr>
              <a:t>推荐</a:t>
            </a:r>
            <a:endParaRPr lang="zh-CN" altLang="en-US" sz="1600" b="1" dirty="0">
              <a:latin typeface="宋体" panose="02010600030101010101" pitchFamily="2" charset="-122"/>
              <a:ea typeface="宋体" panose="02010600030101010101" pitchFamily="2" charset="-122"/>
            </a:endParaRPr>
          </a:p>
          <a:p>
            <a:pPr marL="0" indent="0">
              <a:buNone/>
            </a:pPr>
            <a:r>
              <a:rPr lang="zh-CN" altLang="en-US" sz="1600">
                <a:latin typeface="宋体" panose="02010600030101010101" pitchFamily="2" charset="-122"/>
                <a:ea typeface="宋体" panose="02010600030101010101" pitchFamily="2" charset="-122"/>
              </a:rPr>
              <a:t>  在</a:t>
            </a:r>
            <a:r>
              <a:rPr lang="zh-CN" altLang="en-US" sz="1600" dirty="0">
                <a:latin typeface="宋体" panose="02010600030101010101" pitchFamily="2" charset="-122"/>
                <a:ea typeface="宋体" panose="02010600030101010101" pitchFamily="2" charset="-122"/>
              </a:rPr>
              <a:t>内容推荐中，多模态大模型通过分析用户的社交行为（如点赞、评论和分享）以及其浏览的文本和图像内容，提供个性化的推荐。例如，模型能够根据用户过往的观看记录和社交网络中的互动，推荐符合其兴趣的短视频或文章，从而提高用户的参与度和满意度。</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b="1">
                <a:latin typeface="宋体" panose="02010600030101010101" pitchFamily="2" charset="-122"/>
                <a:ea typeface="宋体" panose="02010600030101010101" pitchFamily="2" charset="-122"/>
              </a:rPr>
              <a:t>内容</a:t>
            </a:r>
            <a:r>
              <a:rPr lang="zh-CN" altLang="en-US" sz="1600" b="1" dirty="0">
                <a:latin typeface="宋体" panose="02010600030101010101" pitchFamily="2" charset="-122"/>
                <a:ea typeface="宋体" panose="02010600030101010101" pitchFamily="2" charset="-122"/>
              </a:rPr>
              <a:t>生成</a:t>
            </a:r>
            <a:endParaRPr lang="zh-CN" altLang="en-US" sz="1600" b="1" dirty="0">
              <a:latin typeface="宋体" panose="02010600030101010101" pitchFamily="2" charset="-122"/>
              <a:ea typeface="宋体" panose="02010600030101010101" pitchFamily="2" charset="-122"/>
            </a:endParaRPr>
          </a:p>
          <a:p>
            <a:pPr marL="0" indent="0">
              <a:buNone/>
            </a:pPr>
            <a:r>
              <a:rPr lang="zh-CN" altLang="en-US" sz="1600">
                <a:latin typeface="宋体" panose="02010600030101010101" pitchFamily="2" charset="-122"/>
                <a:ea typeface="宋体" panose="02010600030101010101" pitchFamily="2" charset="-122"/>
              </a:rPr>
              <a:t>   多模态</a:t>
            </a:r>
            <a:r>
              <a:rPr lang="zh-CN" altLang="en-US" sz="1600" dirty="0">
                <a:latin typeface="宋体" panose="02010600030101010101" pitchFamily="2" charset="-122"/>
                <a:ea typeface="宋体" panose="02010600030101010101" pitchFamily="2" charset="-122"/>
              </a:rPr>
              <a:t>大模型可以根据用户的输入自动生成高质量的内容，例如音乐、视频和图像。这种生成不仅加速了内容创作的过程，还能够根据用户的反馈进行实时调整，从而实现更高的个性化。</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rPr>
              <a:t>应用案例</a:t>
            </a:r>
            <a:endParaRPr lang="zh-CN" altLang="en-US" sz="1600" b="1" dirty="0">
              <a:latin typeface="宋体" panose="02010600030101010101" pitchFamily="2" charset="-122"/>
              <a:ea typeface="宋体" panose="02010600030101010101" pitchFamily="2" charset="-122"/>
            </a:endParaRPr>
          </a:p>
          <a:p>
            <a:pPr marL="0" indent="0">
              <a:buNone/>
            </a:pPr>
            <a:r>
              <a:rPr lang="en-US" altLang="zh-CN" sz="1600">
                <a:latin typeface="宋体" panose="02010600030101010101" pitchFamily="2" charset="-122"/>
                <a:ea typeface="宋体" panose="02010600030101010101" pitchFamily="2" charset="-122"/>
              </a:rPr>
              <a:t>  Meta</a:t>
            </a:r>
            <a:r>
              <a:rPr lang="zh-CN" altLang="en-US" sz="1600" dirty="0">
                <a:latin typeface="宋体" panose="02010600030101010101" pitchFamily="2" charset="-122"/>
                <a:ea typeface="宋体" panose="02010600030101010101" pitchFamily="2" charset="-122"/>
              </a:rPr>
              <a:t>的</a:t>
            </a:r>
            <a:r>
              <a:rPr lang="en-US" altLang="zh-CN" sz="1600" dirty="0">
                <a:latin typeface="宋体" panose="02010600030101010101" pitchFamily="2" charset="-122"/>
                <a:ea typeface="宋体" panose="02010600030101010101" pitchFamily="2" charset="-122"/>
              </a:rPr>
              <a:t>Make-A-Video</a:t>
            </a:r>
            <a:r>
              <a:rPr lang="zh-CN" altLang="en-US" sz="1600" dirty="0">
                <a:latin typeface="宋体" panose="02010600030101010101" pitchFamily="2" charset="-122"/>
                <a:ea typeface="宋体" panose="02010600030101010101" pitchFamily="2" charset="-122"/>
              </a:rPr>
              <a:t>模型就是一个成功的应用案例，该模型能够根据用户输入的简短文本生成完整的视频。这一技术不仅适用于广告制作，还能帮助创作者快速生成内容，满足用户对个性化和高质量内容的需求。通过降低创作门槛，</a:t>
            </a:r>
            <a:r>
              <a:rPr lang="en-US" altLang="zh-CN" sz="1600" dirty="0">
                <a:latin typeface="宋体" panose="02010600030101010101" pitchFamily="2" charset="-122"/>
                <a:ea typeface="宋体" panose="02010600030101010101" pitchFamily="2" charset="-122"/>
              </a:rPr>
              <a:t>Make-A-Video</a:t>
            </a:r>
            <a:r>
              <a:rPr lang="zh-CN" altLang="en-US" sz="1600" dirty="0">
                <a:latin typeface="宋体" panose="02010600030101010101" pitchFamily="2" charset="-122"/>
                <a:ea typeface="宋体" panose="02010600030101010101" pitchFamily="2" charset="-122"/>
              </a:rPr>
              <a:t>极大地推动了娱乐内容的多样性和可获取性。</a:t>
            </a:r>
            <a:endParaRPr lang="zh-CN" alt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32008" y="2520615"/>
            <a:ext cx="7475220" cy="1044388"/>
          </a:xfrm>
        </p:spPr>
        <p:txBody>
          <a:bodyPr wrap="square"/>
          <a:lstStyle/>
          <a:p>
            <a:pPr algn="just">
              <a:lnSpc>
                <a:spcPct val="200000"/>
              </a:lnSpc>
            </a:pPr>
            <a:r>
              <a:rPr lang="zh-CN" altLang="zh-CN" sz="4000" b="1">
                <a:gradFill>
                  <a:gsLst>
                    <a:gs pos="0">
                      <a:srgbClr val="008E7D"/>
                    </a:gs>
                    <a:gs pos="53000">
                      <a:srgbClr val="005C51"/>
                    </a:gs>
                  </a:gsLst>
                  <a:lin ang="5400000" scaled="0"/>
                </a:gradFill>
                <a:ea typeface="方正正粗黑简体" panose="02000000000000000000" pitchFamily="2" charset="-122"/>
              </a:rPr>
              <a:t>古籍多模态大模型的构建与应用</a:t>
            </a:r>
            <a:endParaRPr lang="en-US" altLang="zh-CN" sz="4000" b="1">
              <a:gradFill>
                <a:gsLst>
                  <a:gs pos="0">
                    <a:srgbClr val="008E7D"/>
                  </a:gs>
                  <a:gs pos="53000">
                    <a:srgbClr val="005C51"/>
                  </a:gs>
                </a:gsLst>
                <a:lin ang="5400000" scaled="0"/>
              </a:gradFill>
              <a:ea typeface="方正正粗黑简体" panose="02000000000000000000" pitchFamily="2" charset="-122"/>
            </a:endParaRPr>
          </a:p>
        </p:txBody>
      </p:sp>
      <p:sp>
        <p:nvSpPr>
          <p:cNvPr id="2" name="标题 2"/>
          <p:cNvSpPr>
            <a:spLocks noGrp="1"/>
          </p:cNvSpPr>
          <p:nvPr/>
        </p:nvSpPr>
        <p:spPr>
          <a:xfrm>
            <a:off x="3682048" y="3042809"/>
            <a:ext cx="823595" cy="6647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zh-CN" altLang="en-US" sz="4800" b="1" kern="1200">
                <a:solidFill>
                  <a:schemeClr val="accent4"/>
                </a:solidFill>
                <a:latin typeface="Arial" panose="020B0604020202020204" pitchFamily="34" charset="0"/>
                <a:ea typeface="微软雅黑" panose="020B0503020204020204" pitchFamily="34" charset="-122"/>
                <a:cs typeface="+mn-ea"/>
              </a:defRPr>
            </a:lvl1pPr>
          </a:lstStyle>
          <a:p>
            <a:pPr algn="ctr"/>
            <a:r>
              <a:rPr lang="zh-CN" altLang="en-US"/>
              <a:t>二</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173084"/>
            <a:ext cx="3877985" cy="825291"/>
          </a:xfrm>
        </p:spPr>
        <p:txBody>
          <a:bodyPr/>
          <a:lstStyle/>
          <a:p>
            <a:pPr>
              <a:lnSpc>
                <a:spcPct val="172000"/>
              </a:lnSpc>
              <a:spcBef>
                <a:spcPts val="1300"/>
              </a:spcBef>
              <a:spcAft>
                <a:spcPts val="1300"/>
              </a:spcAft>
            </a:pPr>
            <a:r>
              <a:rPr lang="zh-CN" altLang="zh-CN">
                <a:gradFill>
                  <a:gsLst>
                    <a:gs pos="0">
                      <a:srgbClr val="008E7D"/>
                    </a:gs>
                    <a:gs pos="53000">
                      <a:srgbClr val="005C51"/>
                    </a:gs>
                  </a:gsLst>
                  <a:lin ang="5400000" scaled="0"/>
                </a:gradFill>
                <a:ea typeface="方正正粗黑简体" panose="02000000000000000000" pitchFamily="2" charset="-122"/>
              </a:rPr>
              <a:t>古籍影印数据集获取</a:t>
            </a:r>
            <a:endParaRPr lang="zh-CN" altLang="zh-CN">
              <a:gradFill>
                <a:gsLst>
                  <a:gs pos="0">
                    <a:srgbClr val="008E7D"/>
                  </a:gs>
                  <a:gs pos="53000">
                    <a:srgbClr val="005C51"/>
                  </a:gs>
                </a:gsLst>
                <a:lin ang="5400000" scaled="0"/>
              </a:gradFill>
              <a:ea typeface="方正正粗黑简体" panose="02000000000000000000" pitchFamily="2" charset="-122"/>
            </a:endParaRPr>
          </a:p>
        </p:txBody>
      </p:sp>
      <p:sp>
        <p:nvSpPr>
          <p:cNvPr id="5" name="内容占位符 4"/>
          <p:cNvSpPr>
            <a:spLocks noGrp="1"/>
          </p:cNvSpPr>
          <p:nvPr>
            <p:ph idx="1"/>
          </p:nvPr>
        </p:nvSpPr>
        <p:spPr/>
        <p:txBody>
          <a:bodyPr/>
          <a:lstStyle/>
          <a:p>
            <a:r>
              <a:rPr lang="zh-CN" altLang="zh-CN" sz="1800" kern="100">
                <a:effectLst/>
                <a:latin typeface="Times New Roman" panose="02020603050405020304" pitchFamily="18" charset="0"/>
                <a:ea typeface="宋体" panose="02010600030101010101" pitchFamily="2" charset="-122"/>
              </a:rPr>
              <a:t>影印古籍是通过照相复制技术或其他数字手段保留下来的古代文献的复制品。这些复制品尽可能地保留了原书的外观特征，包括排版样式、字体特点、版画插图以及其他装饰元素等。影印本具有很高的历史价值和学术研究价值，因为它们能够提供关于书籍制作工艺、印刷技术和文化背景等方面的信息。此外，在原书过于珍贵或脆弱无法直接接触的情况下，影印本成为了学者研究的重要工具。</a:t>
            </a:r>
            <a:endParaRPr lang="en-US" altLang="zh-CN" sz="1800" kern="100">
              <a:effectLst/>
              <a:latin typeface="Times New Roman" panose="02020603050405020304" pitchFamily="18" charset="0"/>
              <a:ea typeface="宋体" panose="02010600030101010101" pitchFamily="2" charset="-122"/>
            </a:endParaRPr>
          </a:p>
          <a:p>
            <a:r>
              <a:rPr lang="zh-CN" altLang="zh-CN" sz="1800" kern="100">
                <a:effectLst/>
                <a:latin typeface="Times New Roman" panose="02020603050405020304" pitchFamily="18" charset="0"/>
                <a:ea typeface="宋体" panose="02010600030101010101" pitchFamily="2" charset="-122"/>
              </a:rPr>
              <a:t>获取古籍影印数据集的方法</a:t>
            </a:r>
            <a:r>
              <a:rPr lang="zh-CN" altLang="en-US" sz="1800" kern="100">
                <a:effectLst/>
                <a:latin typeface="Times New Roman" panose="02020603050405020304" pitchFamily="18" charset="0"/>
                <a:ea typeface="宋体" panose="02010600030101010101" pitchFamily="2" charset="-122"/>
              </a:rPr>
              <a:t>：</a:t>
            </a:r>
            <a:endParaRPr lang="en-US" altLang="zh-CN" sz="1800" kern="100">
              <a:effectLst/>
              <a:latin typeface="Times New Roman" panose="02020603050405020304" pitchFamily="18" charset="0"/>
              <a:ea typeface="宋体" panose="02010600030101010101" pitchFamily="2" charset="-122"/>
            </a:endParaRPr>
          </a:p>
          <a:p>
            <a:pPr>
              <a:buFont typeface="Arial" panose="020B0604020202020204" pitchFamily="34" charset="0"/>
              <a:buChar char="•"/>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图书馆和档案馆：国家级或地方级图书馆、博物馆及档案馆往往是古籍的主要收藏地。</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在线数据库和平台：中华古籍网（</a:t>
            </a:r>
            <a:r>
              <a:rPr lang="en-US" altLang="zh-CN" sz="1800">
                <a:effectLst/>
                <a:latin typeface="Times New Roman" panose="02020603050405020304" pitchFamily="18" charset="0"/>
                <a:ea typeface="宋体" panose="02010600030101010101" pitchFamily="2" charset="-122"/>
              </a:rPr>
              <a:t>https://www.guji.cn/</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）、识典古籍（</a:t>
            </a:r>
            <a:r>
              <a:rPr lang="en-US" altLang="zh-CN" sz="1800" u="none" strike="noStrike">
                <a:solidFill>
                  <a:srgbClr val="0563C1"/>
                </a:solidFill>
                <a:effectLst/>
                <a:latin typeface="Times New Roman" panose="02020603050405020304" pitchFamily="18" charset="0"/>
                <a:ea typeface="宋体" panose="02010600030101010101" pitchFamily="2" charset="-122"/>
                <a:hlinkClick r:id="rId1"/>
              </a:rPr>
              <a:t>https://shidianguji.com</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）、引得数字平台（</a:t>
            </a:r>
            <a:r>
              <a:rPr lang="en-US" altLang="zh-CN" sz="1800" u="none" strike="noStrike">
                <a:solidFill>
                  <a:srgbClr val="0563C1"/>
                </a:solidFill>
                <a:effectLst/>
                <a:latin typeface="Times New Roman" panose="02020603050405020304" pitchFamily="18" charset="0"/>
                <a:ea typeface="宋体" panose="02010600030101010101" pitchFamily="2" charset="-122"/>
                <a:hlinkClick r:id="rId2"/>
              </a:rPr>
              <a:t>https://www.inindex.com/biog</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）等网站就提供了丰富的古籍资源。</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学术交流与合作：与其他研究机构或个人建立合作关系，共享数据资源也是一个有效的方式。</a:t>
            </a:r>
            <a:endParaRPr lang="en-US" altLang="zh-CN" sz="180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商业化服务：市面上存在一些专业提供古籍数字化服务的公司，他们拥有专业的扫描设备和技术，能够提供高质量的古籍影印数据。</a:t>
            </a:r>
            <a:endParaRPr lang="zh-CN" altLang="zh-CN" sz="1800" kern="100">
              <a:effectLst/>
              <a:latin typeface="Times New Roman" panose="02020603050405020304" pitchFamily="18" charset="0"/>
              <a:ea typeface="宋体" panose="02010600030101010101" pitchFamily="2" charset="-122"/>
            </a:endParaRPr>
          </a:p>
          <a:p>
            <a:endParaRPr lang="zh-CN" altLang="zh-CN" sz="1800" kern="100">
              <a:effectLst/>
              <a:latin typeface="Times New Roman" panose="02020603050405020304" pitchFamily="18" charset="0"/>
              <a:ea typeface="宋体" panose="02010600030101010101" pitchFamily="2" charset="-122"/>
            </a:endParaRPr>
          </a:p>
          <a:p>
            <a:pPr marL="0" indent="0">
              <a:buNone/>
            </a:pP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9151" y="173084"/>
            <a:ext cx="3877985" cy="825291"/>
          </a:xfrm>
        </p:spPr>
        <p:txBody>
          <a:bodyPr/>
          <a:lstStyle/>
          <a:p>
            <a:pPr>
              <a:lnSpc>
                <a:spcPct val="172000"/>
              </a:lnSpc>
              <a:spcBef>
                <a:spcPts val="1300"/>
              </a:spcBef>
              <a:spcAft>
                <a:spcPts val="1300"/>
              </a:spcAft>
            </a:pPr>
            <a:r>
              <a:rPr lang="zh-CN" altLang="zh-CN">
                <a:gradFill>
                  <a:gsLst>
                    <a:gs pos="0">
                      <a:srgbClr val="008E7D"/>
                    </a:gs>
                    <a:gs pos="53000">
                      <a:srgbClr val="005C51"/>
                    </a:gs>
                  </a:gsLst>
                  <a:lin ang="5400000" scaled="0"/>
                </a:gradFill>
                <a:ea typeface="方正正粗黑简体" panose="02000000000000000000" pitchFamily="2" charset="-122"/>
              </a:rPr>
              <a:t>多模态大模型的微调</a:t>
            </a:r>
            <a:endParaRPr lang="zh-CN" altLang="zh-CN">
              <a:gradFill>
                <a:gsLst>
                  <a:gs pos="0">
                    <a:srgbClr val="008E7D"/>
                  </a:gs>
                  <a:gs pos="53000">
                    <a:srgbClr val="005C51"/>
                  </a:gs>
                </a:gsLst>
                <a:lin ang="5400000" scaled="0"/>
              </a:gradFill>
              <a:ea typeface="方正正粗黑简体" panose="02000000000000000000" pitchFamily="2" charset="-122"/>
            </a:endParaRPr>
          </a:p>
        </p:txBody>
      </p:sp>
      <p:sp>
        <p:nvSpPr>
          <p:cNvPr id="5" name="内容占位符 4"/>
          <p:cNvSpPr>
            <a:spLocks noGrp="1"/>
          </p:cNvSpPr>
          <p:nvPr>
            <p:ph idx="1"/>
          </p:nvPr>
        </p:nvSpPr>
        <p:spPr/>
        <p:txBody>
          <a:bodyPr/>
          <a:lstStyle/>
          <a:p>
            <a:r>
              <a:rPr lang="en-US" altLang="zh-CN" sz="1800">
                <a:effectLst/>
                <a:latin typeface="Times New Roman" panose="02020603050405020304" pitchFamily="18" charset="0"/>
                <a:ea typeface="宋体" panose="02010600030101010101" pitchFamily="2" charset="-122"/>
              </a:rPr>
              <a:t>SWIFT (Scalable lightWeight Infrastructure for Fine-Tuning)</a:t>
            </a:r>
            <a:endParaRPr lang="en-US" altLang="zh-CN" sz="1800">
              <a:effectLst/>
              <a:latin typeface="Times New Roman" panose="02020603050405020304" pitchFamily="18" charset="0"/>
              <a:ea typeface="宋体" panose="02010600030101010101" pitchFamily="2" charset="-122"/>
            </a:endParaRPr>
          </a:p>
          <a:p>
            <a:pPr marL="0" indent="0">
              <a:buNone/>
            </a:pPr>
            <a:r>
              <a:rPr lang="en-US" altLang="zh-CN" sz="1800">
                <a:latin typeface="Times New Roman" panose="02020603050405020304" pitchFamily="18" charset="0"/>
                <a:ea typeface="宋体" panose="02010600030101010101" pitchFamily="2" charset="-122"/>
                <a:cs typeface="Times New Roman" panose="02020603050405020304" pitchFamily="18" charset="0"/>
              </a:rPr>
              <a:t>	SWIFT</a:t>
            </a:r>
            <a:r>
              <a:rPr lang="zh-CN" altLang="en-US" sz="1800">
                <a:latin typeface="Times New Roman" panose="02020603050405020304" pitchFamily="18" charset="0"/>
                <a:ea typeface="宋体" panose="02010600030101010101" pitchFamily="2" charset="-122"/>
                <a:cs typeface="Times New Roman" panose="02020603050405020304" pitchFamily="18" charset="0"/>
              </a:rPr>
              <a:t>支持</a:t>
            </a:r>
            <a:r>
              <a:rPr lang="en-US" altLang="zh-CN" sz="1800">
                <a:latin typeface="Times New Roman" panose="02020603050405020304" pitchFamily="18" charset="0"/>
                <a:ea typeface="宋体" panose="02010600030101010101" pitchFamily="2" charset="-122"/>
                <a:cs typeface="Times New Roman" panose="02020603050405020304" pitchFamily="18" charset="0"/>
              </a:rPr>
              <a:t>350+ LLM</a:t>
            </a:r>
            <a:r>
              <a:rPr lang="zh-CN" altLang="en-US" sz="1800">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a:latin typeface="Times New Roman" panose="02020603050405020304" pitchFamily="18" charset="0"/>
                <a:ea typeface="宋体" panose="02010600030101010101" pitchFamily="2" charset="-122"/>
                <a:cs typeface="Times New Roman" panose="02020603050405020304" pitchFamily="18" charset="0"/>
              </a:rPr>
              <a:t>90+ MLLM</a:t>
            </a:r>
            <a:r>
              <a:rPr lang="zh-CN" altLang="en-US" sz="1800">
                <a:latin typeface="Times New Roman" panose="02020603050405020304" pitchFamily="18" charset="0"/>
                <a:ea typeface="宋体" panose="02010600030101010101" pitchFamily="2" charset="-122"/>
                <a:cs typeface="Times New Roman" panose="02020603050405020304" pitchFamily="18" charset="0"/>
              </a:rPr>
              <a:t>（多模态大模型）的训练</a:t>
            </a:r>
            <a:r>
              <a:rPr lang="en-US" altLang="zh-CN" sz="180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a:latin typeface="Times New Roman" panose="02020603050405020304" pitchFamily="18" charset="0"/>
                <a:ea typeface="宋体" panose="02010600030101010101" pitchFamily="2" charset="-122"/>
                <a:cs typeface="Times New Roman" panose="02020603050405020304" pitchFamily="18" charset="0"/>
              </a:rPr>
              <a:t>预训练、微调、对齐</a:t>
            </a:r>
            <a:r>
              <a:rPr lang="en-US" altLang="zh-CN" sz="180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a:latin typeface="Times New Roman" panose="02020603050405020304" pitchFamily="18" charset="0"/>
                <a:ea typeface="宋体" panose="02010600030101010101" pitchFamily="2" charset="-122"/>
                <a:cs typeface="Times New Roman" panose="02020603050405020304" pitchFamily="18" charset="0"/>
              </a:rPr>
              <a:t>、推理、评测和部署。开发者可以直接将该框架应用到自己的研究和生产环境中，实现模型训练评测到应用的完整链路。</a:t>
            </a:r>
            <a:endParaRPr lang="zh-CN" altLang="zh-CN" sz="180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en-US" altLang="zh-CN"/>
          </a:p>
        </p:txBody>
      </p:sp>
      <p:pic>
        <p:nvPicPr>
          <p:cNvPr id="2" name="图片 1"/>
          <p:cNvPicPr>
            <a:picLocks noChangeAspect="1"/>
          </p:cNvPicPr>
          <p:nvPr/>
        </p:nvPicPr>
        <p:blipFill>
          <a:blip r:embed="rId1"/>
          <a:stretch>
            <a:fillRect/>
          </a:stretch>
        </p:blipFill>
        <p:spPr>
          <a:xfrm>
            <a:off x="2007393" y="2384312"/>
            <a:ext cx="5837720" cy="4152219"/>
          </a:xfrm>
          <a:prstGeom prst="rect">
            <a:avLst/>
          </a:prstGeom>
        </p:spPr>
      </p:pic>
      <p:pic>
        <p:nvPicPr>
          <p:cNvPr id="7" name="图片 6"/>
          <p:cNvPicPr>
            <a:picLocks noChangeAspect="1"/>
          </p:cNvPicPr>
          <p:nvPr/>
        </p:nvPicPr>
        <p:blipFill>
          <a:blip r:embed="rId2"/>
          <a:stretch>
            <a:fillRect/>
          </a:stretch>
        </p:blipFill>
        <p:spPr>
          <a:xfrm>
            <a:off x="6331745" y="6143886"/>
            <a:ext cx="1390650" cy="2569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3414" y="1477161"/>
            <a:ext cx="8482336" cy="5248232"/>
          </a:xfrm>
          <a:prstGeom prst="rect">
            <a:avLst/>
          </a:prstGeom>
        </p:spPr>
        <p:txBody>
          <a:bodyPr wrap="square">
            <a:spAutoFit/>
          </a:bodyPr>
          <a:lstStyle/>
          <a:p>
            <a:pPr marL="685800" indent="-685800" algn="just">
              <a:lnSpc>
                <a:spcPct val="200000"/>
              </a:lnSpc>
              <a:spcAft>
                <a:spcPts val="0"/>
              </a:spcAft>
              <a:buFont typeface="Wingdings" panose="05000000000000000000" pitchFamily="2" charset="2"/>
              <a:buChar char="u"/>
            </a:pPr>
            <a:r>
              <a:rPr lang="zh-CN" altLang="en-US" sz="2800" b="1">
                <a:gradFill>
                  <a:gsLst>
                    <a:gs pos="0">
                      <a:srgbClr val="008E7D"/>
                    </a:gs>
                    <a:gs pos="53000">
                      <a:srgbClr val="005C51"/>
                    </a:gs>
                  </a:gsLst>
                  <a:lin ang="5400000" scaled="0"/>
                </a:gradFill>
                <a:ea typeface="方正正粗黑简体" panose="02000000000000000000" pitchFamily="2" charset="-122"/>
              </a:rPr>
              <a:t>一、</a:t>
            </a:r>
            <a:r>
              <a:rPr lang="zh-CN" altLang="zh-CN" sz="2800" b="1">
                <a:gradFill>
                  <a:gsLst>
                    <a:gs pos="0">
                      <a:srgbClr val="008E7D"/>
                    </a:gs>
                    <a:gs pos="53000">
                      <a:srgbClr val="005C51"/>
                    </a:gs>
                  </a:gsLst>
                  <a:lin ang="5400000" scaled="0"/>
                </a:gradFill>
                <a:ea typeface="方正正粗黑简体" panose="02000000000000000000" pitchFamily="2" charset="-122"/>
              </a:rPr>
              <a:t>多模态大模型</a:t>
            </a:r>
            <a:r>
              <a:rPr lang="zh-CN" altLang="en-US" sz="2800" b="1">
                <a:gradFill>
                  <a:gsLst>
                    <a:gs pos="0">
                      <a:srgbClr val="008E7D"/>
                    </a:gs>
                    <a:gs pos="53000">
                      <a:srgbClr val="005C51"/>
                    </a:gs>
                  </a:gsLst>
                  <a:lin ang="5400000" scaled="0"/>
                </a:gradFill>
                <a:ea typeface="方正正粗黑简体" panose="02000000000000000000" pitchFamily="2" charset="-122"/>
              </a:rPr>
              <a:t>介绍</a:t>
            </a:r>
            <a:endParaRPr lang="zh-CN" altLang="en-US" sz="28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200000"/>
              </a:lnSpc>
              <a:buFont typeface="Wingdings" panose="05000000000000000000" pitchFamily="2" charset="2"/>
              <a:buChar char="u"/>
            </a:pPr>
            <a:r>
              <a:rPr lang="zh-CN" altLang="en-US" sz="2800" b="1">
                <a:gradFill>
                  <a:gsLst>
                    <a:gs pos="0">
                      <a:srgbClr val="008E7D"/>
                    </a:gs>
                    <a:gs pos="53000">
                      <a:srgbClr val="005C51"/>
                    </a:gs>
                  </a:gsLst>
                  <a:lin ang="5400000" scaled="0"/>
                </a:gradFill>
                <a:ea typeface="方正正粗黑简体" panose="02000000000000000000" pitchFamily="2" charset="-122"/>
              </a:rPr>
              <a:t>二、</a:t>
            </a:r>
            <a:r>
              <a:rPr lang="zh-CN" altLang="zh-CN" sz="2800" b="1">
                <a:gradFill>
                  <a:gsLst>
                    <a:gs pos="0">
                      <a:srgbClr val="008E7D"/>
                    </a:gs>
                    <a:gs pos="53000">
                      <a:srgbClr val="005C51"/>
                    </a:gs>
                  </a:gsLst>
                  <a:lin ang="5400000" scaled="0"/>
                </a:gradFill>
                <a:ea typeface="方正正粗黑简体" panose="02000000000000000000" pitchFamily="2" charset="-122"/>
              </a:rPr>
              <a:t>古籍多模态大模型的构建与应用</a:t>
            </a:r>
            <a:endParaRPr lang="zh-CN" altLang="zh-CN" sz="2800" b="1">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200000"/>
              </a:lnSpc>
              <a:buFont typeface="Wingdings" panose="05000000000000000000" pitchFamily="2" charset="2"/>
              <a:buChar char="u"/>
            </a:pPr>
            <a:r>
              <a:rPr lang="zh-CN" altLang="en-US" sz="2800" b="1">
                <a:gradFill>
                  <a:gsLst>
                    <a:gs pos="0">
                      <a:srgbClr val="008E7D"/>
                    </a:gs>
                    <a:gs pos="53000">
                      <a:srgbClr val="005C51"/>
                    </a:gs>
                  </a:gsLst>
                  <a:lin ang="5400000" scaled="0"/>
                </a:gradFill>
                <a:ea typeface="方正正粗黑简体" panose="02000000000000000000" pitchFamily="2" charset="-122"/>
              </a:rPr>
              <a:t>三、</a:t>
            </a:r>
            <a:r>
              <a:rPr lang="zh-CN" altLang="zh-CN" sz="2800" b="1">
                <a:gradFill>
                  <a:gsLst>
                    <a:gs pos="0">
                      <a:srgbClr val="008E7D"/>
                    </a:gs>
                    <a:gs pos="53000">
                      <a:srgbClr val="005C51"/>
                    </a:gs>
                  </a:gsLst>
                  <a:lin ang="5400000" scaled="0"/>
                </a:gradFill>
                <a:ea typeface="方正正粗黑简体" panose="02000000000000000000" pitchFamily="2" charset="-122"/>
              </a:rPr>
              <a:t>图像资源自动抽取——基于图片分类的方法</a:t>
            </a:r>
            <a:endParaRPr lang="en-US" altLang="zh-CN" sz="2800" b="1">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200000"/>
              </a:lnSpc>
              <a:buFont typeface="Wingdings" panose="05000000000000000000" pitchFamily="2" charset="2"/>
              <a:buChar char="u"/>
            </a:pPr>
            <a:r>
              <a:rPr lang="zh-CN" altLang="en-US" sz="2800" b="1">
                <a:gradFill>
                  <a:gsLst>
                    <a:gs pos="0">
                      <a:srgbClr val="008E7D"/>
                    </a:gs>
                    <a:gs pos="53000">
                      <a:srgbClr val="005C51"/>
                    </a:gs>
                  </a:gsLst>
                  <a:lin ang="5400000" scaled="0"/>
                </a:gradFill>
                <a:ea typeface="方正正粗黑简体" panose="02000000000000000000" pitchFamily="2" charset="-122"/>
              </a:rPr>
              <a:t>四、</a:t>
            </a:r>
            <a:r>
              <a:rPr lang="zh-CN" altLang="zh-CN" sz="2800" b="1">
                <a:gradFill>
                  <a:gsLst>
                    <a:gs pos="0">
                      <a:srgbClr val="008E7D"/>
                    </a:gs>
                    <a:gs pos="53000">
                      <a:srgbClr val="005C51"/>
                    </a:gs>
                  </a:gsLst>
                  <a:lin ang="5400000" scaled="0"/>
                </a:gradFill>
                <a:ea typeface="方正正粗黑简体" panose="02000000000000000000" pitchFamily="2" charset="-122"/>
              </a:rPr>
              <a:t>微调</a:t>
            </a:r>
            <a:r>
              <a:rPr lang="en-US" altLang="zh-CN" sz="2800" b="1">
                <a:gradFill>
                  <a:gsLst>
                    <a:gs pos="0">
                      <a:srgbClr val="008E7D"/>
                    </a:gs>
                    <a:gs pos="53000">
                      <a:srgbClr val="005C51"/>
                    </a:gs>
                  </a:gsLst>
                  <a:lin ang="5400000" scaled="0"/>
                </a:gradFill>
                <a:ea typeface="方正正粗黑简体" panose="02000000000000000000" pitchFamily="2" charset="-122"/>
              </a:rPr>
              <a:t>Qwen-VL-chat</a:t>
            </a:r>
            <a:r>
              <a:rPr lang="zh-CN" altLang="zh-CN" sz="2800" b="1">
                <a:gradFill>
                  <a:gsLst>
                    <a:gs pos="0">
                      <a:srgbClr val="008E7D"/>
                    </a:gs>
                    <a:gs pos="53000">
                      <a:srgbClr val="005C51"/>
                    </a:gs>
                  </a:gsLst>
                  <a:lin ang="5400000" scaled="0"/>
                </a:gradFill>
                <a:ea typeface="方正正粗黑简体" panose="02000000000000000000" pitchFamily="2" charset="-122"/>
              </a:rPr>
              <a:t>实现古籍插图目标检测</a:t>
            </a:r>
            <a:endParaRPr lang="en-US" altLang="zh-CN" sz="2800" b="1">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200000"/>
              </a:lnSpc>
              <a:buFont typeface="Wingdings" panose="05000000000000000000" pitchFamily="2" charset="2"/>
              <a:buChar char="u"/>
            </a:pPr>
            <a:r>
              <a:rPr lang="zh-CN" altLang="en-US" sz="2800" b="1">
                <a:gradFill>
                  <a:gsLst>
                    <a:gs pos="0">
                      <a:srgbClr val="008E7D"/>
                    </a:gs>
                    <a:gs pos="53000">
                      <a:srgbClr val="005C51"/>
                    </a:gs>
                  </a:gsLst>
                  <a:lin ang="5400000" scaled="0"/>
                </a:gradFill>
                <a:ea typeface="方正正粗黑简体" panose="02000000000000000000" pitchFamily="2" charset="-122"/>
              </a:rPr>
              <a:t>五、</a:t>
            </a:r>
            <a:r>
              <a:rPr lang="zh-CN" altLang="zh-CN" sz="2800" b="1">
                <a:gradFill>
                  <a:gsLst>
                    <a:gs pos="0">
                      <a:srgbClr val="008E7D"/>
                    </a:gs>
                    <a:gs pos="53000">
                      <a:srgbClr val="005C51"/>
                    </a:gs>
                  </a:gsLst>
                  <a:lin ang="5400000" scaled="0"/>
                </a:gradFill>
                <a:ea typeface="方正正粗黑简体" panose="02000000000000000000" pitchFamily="2" charset="-122"/>
              </a:rPr>
              <a:t>部署多模态大语言模型</a:t>
            </a:r>
            <a:endParaRPr lang="zh-CN" altLang="zh-CN" sz="2800" b="1">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200000"/>
              </a:lnSpc>
              <a:spcAft>
                <a:spcPts val="0"/>
              </a:spcAft>
              <a:buFont typeface="Wingdings" panose="05000000000000000000" pitchFamily="2" charset="2"/>
              <a:buChar char="u"/>
            </a:pPr>
            <a:endParaRPr lang="en-US" altLang="zh-CN" sz="3200" b="1"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288353" cy="535531"/>
          </a:xfrm>
        </p:spPr>
        <p:txBody>
          <a:bodyPr/>
          <a:lstStyle/>
          <a:p>
            <a:r>
              <a:rPr lang="zh-CN" altLang="en-US"/>
              <a:t>古籍多模态大模型训练</a:t>
            </a:r>
            <a:endParaRPr lang="zh-CN" altLang="en-US" dirty="0"/>
          </a:p>
        </p:txBody>
      </p:sp>
      <p:sp>
        <p:nvSpPr>
          <p:cNvPr id="5" name="内容占位符 4"/>
          <p:cNvSpPr>
            <a:spLocks noGrp="1"/>
          </p:cNvSpPr>
          <p:nvPr>
            <p:ph idx="1"/>
          </p:nvPr>
        </p:nvSpPr>
        <p:spPr/>
        <p:txBody>
          <a:bodyPr/>
          <a:lstStyle/>
          <a:p>
            <a:r>
              <a:rPr lang="zh-CN" altLang="en-US" sz="2400" b="1" i="0">
                <a:solidFill>
                  <a:srgbClr val="404040"/>
                </a:solidFill>
                <a:effectLst/>
                <a:latin typeface="Roboto Slab"/>
              </a:rPr>
              <a:t>安装和使用</a:t>
            </a:r>
            <a:r>
              <a:rPr lang="en-US" altLang="zh-CN" sz="2400" b="1" i="0">
                <a:solidFill>
                  <a:srgbClr val="404040"/>
                </a:solidFill>
                <a:effectLst/>
                <a:latin typeface="Roboto Slab"/>
              </a:rPr>
              <a:t>Swift</a:t>
            </a:r>
            <a:endParaRPr lang="en-US" altLang="zh-CN" sz="2400" b="1" i="0">
              <a:solidFill>
                <a:srgbClr val="404040"/>
              </a:solidFill>
              <a:effectLst/>
              <a:latin typeface="Roboto Slab"/>
            </a:endParaRPr>
          </a:p>
          <a:p>
            <a:r>
              <a:rPr lang="zh-CN" altLang="en-US" sz="2400" b="1" i="0">
                <a:solidFill>
                  <a:srgbClr val="404040"/>
                </a:solidFill>
                <a:effectLst/>
                <a:latin typeface="Roboto Slab"/>
              </a:rPr>
              <a:t>源代码安装</a:t>
            </a:r>
            <a:endParaRPr lang="en-US" altLang="zh-CN" sz="2400"/>
          </a:p>
          <a:p>
            <a:pPr marL="0" indent="0">
              <a:buNone/>
            </a:pPr>
            <a:r>
              <a:rPr lang="en-US" altLang="zh-CN" sz="2400"/>
              <a:t>git clone </a:t>
            </a:r>
            <a:endParaRPr lang="en-US" altLang="zh-CN" sz="2400"/>
          </a:p>
          <a:p>
            <a:pPr marL="0" indent="0">
              <a:buNone/>
            </a:pPr>
            <a:r>
              <a:rPr lang="en-US" altLang="zh-CN" sz="2400"/>
              <a:t>https://github.com/modelscope/swift.git</a:t>
            </a:r>
            <a:endParaRPr lang="en-US" altLang="zh-CN" sz="2400"/>
          </a:p>
          <a:p>
            <a:pPr marL="0" indent="0">
              <a:buNone/>
            </a:pPr>
            <a:r>
              <a:rPr lang="en-US" altLang="zh-CN" sz="2400"/>
              <a:t>cd swift</a:t>
            </a:r>
            <a:endParaRPr lang="en-US" altLang="zh-CN" sz="2400"/>
          </a:p>
          <a:p>
            <a:pPr marL="0" indent="0">
              <a:buNone/>
            </a:pPr>
            <a:r>
              <a:rPr lang="en-US" altLang="zh-CN" sz="2400"/>
              <a:t>pip install -e '.[all]’</a:t>
            </a:r>
            <a:endParaRPr lang="en-US" altLang="zh-CN" sz="2400"/>
          </a:p>
          <a:p>
            <a:pPr marL="0" indent="0">
              <a:buNone/>
            </a:pPr>
            <a:endParaRPr lang="en-US" altLang="zh-CN"/>
          </a:p>
          <a:p>
            <a:endParaRPr lang="zh-CN" altLang="en-US"/>
          </a:p>
        </p:txBody>
      </p:sp>
      <p:pic>
        <p:nvPicPr>
          <p:cNvPr id="7" name="图片 6"/>
          <p:cNvPicPr>
            <a:picLocks noChangeAspect="1"/>
          </p:cNvPicPr>
          <p:nvPr/>
        </p:nvPicPr>
        <p:blipFill>
          <a:blip r:embed="rId1"/>
          <a:stretch>
            <a:fillRect/>
          </a:stretch>
        </p:blipFill>
        <p:spPr>
          <a:xfrm>
            <a:off x="5994618" y="728633"/>
            <a:ext cx="5887286" cy="54007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288353" cy="535531"/>
          </a:xfrm>
        </p:spPr>
        <p:txBody>
          <a:bodyPr/>
          <a:lstStyle/>
          <a:p>
            <a:r>
              <a:rPr lang="zh-CN" altLang="en-US"/>
              <a:t>古籍多模态大模型训练</a:t>
            </a:r>
            <a:endParaRPr lang="zh-CN" altLang="en-US" dirty="0"/>
          </a:p>
        </p:txBody>
      </p:sp>
      <p:sp>
        <p:nvSpPr>
          <p:cNvPr id="5" name="内容占位符 4"/>
          <p:cNvSpPr>
            <a:spLocks noGrp="1"/>
          </p:cNvSpPr>
          <p:nvPr>
            <p:ph idx="1"/>
          </p:nvPr>
        </p:nvSpPr>
        <p:spPr/>
        <p:txBody>
          <a:bodyPr/>
          <a:lstStyle/>
          <a:p>
            <a:r>
              <a:rPr lang="zh-CN" altLang="en-US" b="1" i="0">
                <a:solidFill>
                  <a:srgbClr val="404040"/>
                </a:solidFill>
                <a:effectLst/>
                <a:latin typeface="Roboto Slab"/>
              </a:rPr>
              <a:t>模型下载</a:t>
            </a:r>
            <a:endParaRPr lang="en-US" altLang="zh-CN"/>
          </a:p>
          <a:p>
            <a:pPr marL="0" indent="0">
              <a:buNone/>
            </a:pPr>
            <a:r>
              <a:rPr lang="zh-CN" altLang="en-US" b="0" i="0">
                <a:solidFill>
                  <a:srgbClr val="1F2328"/>
                </a:solidFill>
                <a:effectLst/>
                <a:latin typeface="-apple-system"/>
              </a:rPr>
              <a:t>模型：</a:t>
            </a:r>
            <a:r>
              <a:rPr lang="en-US" altLang="zh-CN" b="0" i="0" u="sng">
                <a:effectLst/>
                <a:latin typeface="-apple-system"/>
                <a:hlinkClick r:id="rId1"/>
              </a:rPr>
              <a:t>https://modelscope.cn/models/OpenBMB/MiniCPM-V-2_6</a:t>
            </a:r>
            <a:endParaRPr lang="en-US" altLang="zh-CN"/>
          </a:p>
          <a:p>
            <a:pPr marL="0" indent="0">
              <a:buNone/>
            </a:pPr>
            <a:endParaRPr lang="zh-CN" altLang="en-US"/>
          </a:p>
        </p:txBody>
      </p:sp>
      <p:pic>
        <p:nvPicPr>
          <p:cNvPr id="4" name="图片 3"/>
          <p:cNvPicPr>
            <a:picLocks noChangeAspect="1"/>
          </p:cNvPicPr>
          <p:nvPr/>
        </p:nvPicPr>
        <p:blipFill>
          <a:blip r:embed="rId2"/>
          <a:stretch>
            <a:fillRect/>
          </a:stretch>
        </p:blipFill>
        <p:spPr>
          <a:xfrm>
            <a:off x="421480" y="2376060"/>
            <a:ext cx="5298281" cy="4213982"/>
          </a:xfrm>
          <a:prstGeom prst="rect">
            <a:avLst/>
          </a:prstGeom>
        </p:spPr>
      </p:pic>
      <p:pic>
        <p:nvPicPr>
          <p:cNvPr id="7" name="图片 6"/>
          <p:cNvPicPr>
            <a:picLocks noChangeAspect="1"/>
          </p:cNvPicPr>
          <p:nvPr/>
        </p:nvPicPr>
        <p:blipFill>
          <a:blip r:embed="rId3"/>
          <a:stretch>
            <a:fillRect/>
          </a:stretch>
        </p:blipFill>
        <p:spPr>
          <a:xfrm>
            <a:off x="6136481" y="2936081"/>
            <a:ext cx="5701666" cy="23756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288353" cy="535531"/>
          </a:xfrm>
        </p:spPr>
        <p:txBody>
          <a:bodyPr/>
          <a:lstStyle/>
          <a:p>
            <a:r>
              <a:rPr lang="zh-CN" altLang="en-US"/>
              <a:t>古籍多模态大模型训练</a:t>
            </a:r>
            <a:endParaRPr lang="zh-CN" altLang="en-US" dirty="0"/>
          </a:p>
        </p:txBody>
      </p:sp>
      <p:sp>
        <p:nvSpPr>
          <p:cNvPr id="5" name="内容占位符 4"/>
          <p:cNvSpPr>
            <a:spLocks noGrp="1"/>
          </p:cNvSpPr>
          <p:nvPr>
            <p:ph idx="1"/>
          </p:nvPr>
        </p:nvSpPr>
        <p:spPr/>
        <p:txBody>
          <a:bodyPr/>
          <a:lstStyle/>
          <a:p>
            <a:r>
              <a:rPr lang="zh-CN" altLang="en-US" b="1" i="0">
                <a:solidFill>
                  <a:srgbClr val="404040"/>
                </a:solidFill>
                <a:effectLst/>
                <a:latin typeface="Roboto Slab"/>
              </a:rPr>
              <a:t>数据准备</a:t>
            </a:r>
            <a:endParaRPr lang="en-US" altLang="zh-CN" b="1" i="0">
              <a:solidFill>
                <a:srgbClr val="404040"/>
              </a:solidFill>
              <a:effectLst/>
              <a:latin typeface="Roboto Slab"/>
            </a:endParaRPr>
          </a:p>
          <a:p>
            <a:pPr marL="0" indent="0">
              <a:buNone/>
            </a:pPr>
            <a:endParaRPr lang="zh-CN" altLang="en-US"/>
          </a:p>
        </p:txBody>
      </p:sp>
      <p:sp>
        <p:nvSpPr>
          <p:cNvPr id="10" name="文本框 9"/>
          <p:cNvSpPr txBox="1"/>
          <p:nvPr/>
        </p:nvSpPr>
        <p:spPr>
          <a:xfrm>
            <a:off x="121444" y="5997409"/>
            <a:ext cx="12172950" cy="646331"/>
          </a:xfrm>
          <a:prstGeom prst="rect">
            <a:avLst/>
          </a:prstGeom>
          <a:noFill/>
        </p:spPr>
        <p:txBody>
          <a:bodyPr wrap="square" rtlCol="0">
            <a:spAutoFit/>
          </a:bodyPr>
          <a:lstStyle/>
          <a:p>
            <a:r>
              <a:rPr lang="en-US" altLang="zh-CN"/>
              <a:t>https://swift.readthedocs.io/zh-cn/latest/LLM/%E8%87%AA%E5%AE%9A%E4%B9%89%E4%B8%8E%E6%8B%93%E5%B1%95.html</a:t>
            </a:r>
            <a:endParaRPr lang="zh-CN" altLang="en-US"/>
          </a:p>
        </p:txBody>
      </p:sp>
      <p:sp>
        <p:nvSpPr>
          <p:cNvPr id="11" name="文本框 10"/>
          <p:cNvSpPr txBox="1"/>
          <p:nvPr/>
        </p:nvSpPr>
        <p:spPr>
          <a:xfrm>
            <a:off x="1112637" y="4288122"/>
            <a:ext cx="7602737" cy="1477328"/>
          </a:xfrm>
          <a:prstGeom prst="rect">
            <a:avLst/>
          </a:prstGeom>
          <a:noFill/>
        </p:spPr>
        <p:txBody>
          <a:bodyPr wrap="square">
            <a:spAutoFit/>
          </a:bodyPr>
          <a:lstStyle/>
          <a:p>
            <a:r>
              <a:rPr lang="en-US" altLang="zh-CN"/>
              <a:t>{"query": "&lt;image&gt;55555", "response": "66666", "images": ["image_path"]}</a:t>
            </a:r>
            <a:endParaRPr lang="en-US" altLang="zh-CN"/>
          </a:p>
          <a:p>
            <a:r>
              <a:rPr lang="en-US" altLang="zh-CN"/>
              <a:t>{"query": "eeeee&lt;image&gt;eeeee&lt;image&gt;eeeee", "response": "fffff", "history": [], "images": ["image_path1", "image_path2"]}</a:t>
            </a:r>
            <a:endParaRPr lang="en-US" altLang="zh-CN"/>
          </a:p>
          <a:p>
            <a:r>
              <a:rPr lang="en-US" altLang="zh-CN"/>
              <a:t>{"query": "EEEEE", "response": "FFFFF", "history": [["query1", "response1"], ["query2", "response2"]], "images": []}</a:t>
            </a:r>
            <a:endParaRPr lang="zh-CN" altLang="en-US"/>
          </a:p>
        </p:txBody>
      </p:sp>
      <p:pic>
        <p:nvPicPr>
          <p:cNvPr id="2" name="图片 1"/>
          <p:cNvPicPr>
            <a:picLocks noChangeAspect="1"/>
          </p:cNvPicPr>
          <p:nvPr/>
        </p:nvPicPr>
        <p:blipFill>
          <a:blip r:embed="rId1"/>
          <a:stretch>
            <a:fillRect/>
          </a:stretch>
        </p:blipFill>
        <p:spPr>
          <a:xfrm>
            <a:off x="1476834" y="1774048"/>
            <a:ext cx="6722927" cy="25098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288353" cy="535531"/>
          </a:xfrm>
        </p:spPr>
        <p:txBody>
          <a:bodyPr/>
          <a:lstStyle/>
          <a:p>
            <a:r>
              <a:rPr lang="zh-CN" altLang="en-US"/>
              <a:t>古籍多模态大模型训练</a:t>
            </a:r>
            <a:endParaRPr lang="zh-CN" altLang="en-US" dirty="0"/>
          </a:p>
        </p:txBody>
      </p:sp>
      <p:sp>
        <p:nvSpPr>
          <p:cNvPr id="5" name="内容占位符 4"/>
          <p:cNvSpPr>
            <a:spLocks noGrp="1"/>
          </p:cNvSpPr>
          <p:nvPr>
            <p:ph idx="1"/>
          </p:nvPr>
        </p:nvSpPr>
        <p:spPr/>
        <p:txBody>
          <a:bodyPr>
            <a:noAutofit/>
          </a:bodyPr>
          <a:lstStyle/>
          <a:p>
            <a:pPr algn="l"/>
            <a:r>
              <a:rPr lang="zh-CN" altLang="en-US" sz="2000" b="1" i="0">
                <a:solidFill>
                  <a:srgbClr val="1F2328"/>
                </a:solidFill>
                <a:effectLst/>
                <a:latin typeface="-apple-system"/>
              </a:rPr>
              <a:t>图片微调</a:t>
            </a:r>
            <a:endParaRPr lang="zh-CN" altLang="en-US" sz="2000" b="1" i="0">
              <a:solidFill>
                <a:srgbClr val="1F2328"/>
              </a:solidFill>
              <a:effectLst/>
              <a:latin typeface="-apple-system"/>
            </a:endParaRPr>
          </a:p>
        </p:txBody>
      </p:sp>
      <p:pic>
        <p:nvPicPr>
          <p:cNvPr id="4" name="图片 3"/>
          <p:cNvPicPr>
            <a:picLocks noChangeAspect="1"/>
          </p:cNvPicPr>
          <p:nvPr/>
        </p:nvPicPr>
        <p:blipFill>
          <a:blip r:embed="rId1"/>
          <a:stretch>
            <a:fillRect/>
          </a:stretch>
        </p:blipFill>
        <p:spPr>
          <a:xfrm>
            <a:off x="3343133" y="724763"/>
            <a:ext cx="5808011" cy="59285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288353" cy="535531"/>
          </a:xfrm>
        </p:spPr>
        <p:txBody>
          <a:bodyPr/>
          <a:lstStyle/>
          <a:p>
            <a:r>
              <a:rPr lang="zh-CN" altLang="en-US"/>
              <a:t>古籍多模态大模型训练</a:t>
            </a:r>
            <a:endParaRPr lang="zh-CN" altLang="en-US" dirty="0"/>
          </a:p>
        </p:txBody>
      </p:sp>
      <p:sp>
        <p:nvSpPr>
          <p:cNvPr id="5" name="内容占位符 4"/>
          <p:cNvSpPr>
            <a:spLocks noGrp="1"/>
          </p:cNvSpPr>
          <p:nvPr>
            <p:ph idx="1"/>
          </p:nvPr>
        </p:nvSpPr>
        <p:spPr/>
        <p:txBody>
          <a:bodyPr>
            <a:normAutofit/>
          </a:bodyPr>
          <a:lstStyle/>
          <a:p>
            <a:r>
              <a:rPr lang="zh-CN" altLang="en-US" sz="2400" b="0" i="0">
                <a:solidFill>
                  <a:srgbClr val="1F2328"/>
                </a:solidFill>
                <a:effectLst/>
                <a:latin typeface="-apple-system"/>
              </a:rPr>
              <a:t>微调后推理脚本如下：</a:t>
            </a:r>
            <a:endParaRPr lang="en-US" altLang="zh-CN" sz="2400" b="0" i="0">
              <a:solidFill>
                <a:srgbClr val="1F2328"/>
              </a:solidFill>
              <a:effectLst/>
              <a:latin typeface="-apple-system"/>
            </a:endParaRPr>
          </a:p>
          <a:p>
            <a:pPr>
              <a:buFont typeface="Arial" panose="020B0604020202020204" pitchFamily="34" charset="0"/>
              <a:buChar char="•"/>
            </a:pPr>
            <a:r>
              <a:rPr lang="zh-CN" altLang="zh-CN" sz="1800" kern="100">
                <a:effectLst/>
                <a:latin typeface="Times New Roman" panose="02020603050405020304" pitchFamily="18" charset="0"/>
                <a:ea typeface="宋体" panose="02010600030101010101" pitchFamily="2" charset="-122"/>
              </a:rPr>
              <a:t>模型微调后推理过程是检验模型性能的关键步骤，直接推理（</a:t>
            </a:r>
            <a:r>
              <a:rPr lang="en-US" altLang="zh-CN" sz="1800" kern="100">
                <a:effectLst/>
                <a:latin typeface="Times New Roman" panose="02020603050405020304" pitchFamily="18" charset="0"/>
                <a:ea typeface="宋体" panose="02010600030101010101" pitchFamily="2" charset="-122"/>
              </a:rPr>
              <a:t>swift infer</a:t>
            </a:r>
            <a:r>
              <a:rPr lang="zh-CN" altLang="zh-CN" sz="1800" kern="100">
                <a:effectLst/>
                <a:latin typeface="Times New Roman" panose="02020603050405020304" pitchFamily="18" charset="0"/>
                <a:ea typeface="宋体" panose="02010600030101010101" pitchFamily="2" charset="-122"/>
              </a:rPr>
              <a:t>）允许我们在微调后的模型上直接进行预测，这有助于快速评估模型对新数据的响应。</a:t>
            </a:r>
            <a:endParaRPr lang="en-US" altLang="zh-CN" sz="1800" kern="100">
              <a:effectLst/>
              <a:latin typeface="Times New Roman" panose="02020603050405020304" pitchFamily="18" charset="0"/>
              <a:ea typeface="宋体" panose="02010600030101010101" pitchFamily="2" charset="-122"/>
            </a:endParaRPr>
          </a:p>
          <a:p>
            <a:pPr>
              <a:buFont typeface="Arial" panose="020B0604020202020204" pitchFamily="34" charset="0"/>
              <a:buChar char="•"/>
            </a:pPr>
            <a:endParaRPr lang="en-US" altLang="zh-CN" sz="1800" kern="100">
              <a:latin typeface="Times New Roman" panose="02020603050405020304" pitchFamily="18" charset="0"/>
              <a:ea typeface="宋体" panose="02010600030101010101" pitchFamily="2" charset="-122"/>
            </a:endParaRPr>
          </a:p>
          <a:p>
            <a:pPr>
              <a:buFont typeface="Arial" panose="020B0604020202020204" pitchFamily="34" charset="0"/>
              <a:buChar char="•"/>
            </a:pPr>
            <a:endParaRPr lang="en-US" altLang="zh-CN" sz="1800" kern="100">
              <a:effectLst/>
              <a:latin typeface="Times New Roman" panose="02020603050405020304" pitchFamily="18" charset="0"/>
              <a:ea typeface="宋体" panose="02010600030101010101" pitchFamily="2" charset="-122"/>
            </a:endParaRPr>
          </a:p>
          <a:p>
            <a:pPr>
              <a:buFont typeface="Arial" panose="020B0604020202020204" pitchFamily="34" charset="0"/>
              <a:buChar char="•"/>
            </a:pPr>
            <a:r>
              <a:rPr lang="zh-CN" altLang="zh-CN" sz="1800" kern="100">
                <a:effectLst/>
                <a:latin typeface="Times New Roman" panose="02020603050405020304" pitchFamily="18" charset="0"/>
                <a:ea typeface="宋体" panose="02010600030101010101" pitchFamily="2" charset="-122"/>
              </a:rPr>
              <a:t>然而，为了获得更稳定和一致的性能，通常需要将</a:t>
            </a:r>
            <a:r>
              <a:rPr lang="en-US" altLang="zh-CN" sz="1800" kern="100">
                <a:effectLst/>
                <a:latin typeface="Times New Roman" panose="02020603050405020304" pitchFamily="18" charset="0"/>
                <a:ea typeface="宋体" panose="02010600030101010101" pitchFamily="2" charset="-122"/>
              </a:rPr>
              <a:t>LoRA</a:t>
            </a:r>
            <a:r>
              <a:rPr lang="zh-CN" altLang="zh-CN" sz="1800" kern="100">
                <a:effectLst/>
                <a:latin typeface="Times New Roman" panose="02020603050405020304" pitchFamily="18" charset="0"/>
                <a:ea typeface="宋体" panose="02010600030101010101" pitchFamily="2" charset="-122"/>
              </a:rPr>
              <a:t>权重合并到基础模型中，这一过程称为合并</a:t>
            </a:r>
            <a:r>
              <a:rPr lang="en-US" altLang="zh-CN" sz="1800" kern="100">
                <a:effectLst/>
                <a:latin typeface="Times New Roman" panose="02020603050405020304" pitchFamily="18" charset="0"/>
                <a:ea typeface="宋体" panose="02010600030101010101" pitchFamily="2" charset="-122"/>
              </a:rPr>
              <a:t>LoRA</a:t>
            </a:r>
            <a:r>
              <a:rPr lang="zh-CN" altLang="zh-CN" sz="1800" kern="100">
                <a:effectLst/>
                <a:latin typeface="Times New Roman" panose="02020603050405020304" pitchFamily="18" charset="0"/>
                <a:ea typeface="宋体" panose="02010600030101010101" pitchFamily="2" charset="-122"/>
              </a:rPr>
              <a:t>（</a:t>
            </a:r>
            <a:r>
              <a:rPr lang="en-US" altLang="zh-CN" sz="1800" kern="100">
                <a:effectLst/>
                <a:latin typeface="Times New Roman" panose="02020603050405020304" pitchFamily="18" charset="0"/>
                <a:ea typeface="宋体" panose="02010600030101010101" pitchFamily="2" charset="-122"/>
              </a:rPr>
              <a:t>merge-lora</a:t>
            </a:r>
            <a:r>
              <a:rPr lang="zh-CN" altLang="zh-CN" sz="1800" kern="100">
                <a:effectLst/>
                <a:latin typeface="Times New Roman" panose="02020603050405020304" pitchFamily="18" charset="0"/>
                <a:ea typeface="宋体" panose="02010600030101010101" pitchFamily="2" charset="-122"/>
              </a:rPr>
              <a:t>）并推理：</a:t>
            </a:r>
            <a:endParaRPr lang="zh-CN" altLang="zh-CN" sz="1800" kern="100">
              <a:effectLst/>
              <a:latin typeface="Times New Roman" panose="02020603050405020304" pitchFamily="18" charset="0"/>
              <a:ea typeface="宋体" panose="02010600030101010101" pitchFamily="2" charset="-122"/>
            </a:endParaRPr>
          </a:p>
          <a:p>
            <a:pPr>
              <a:buFont typeface="Arial" panose="020B0604020202020204" pitchFamily="34" charset="0"/>
              <a:buChar char="•"/>
            </a:pPr>
            <a:endParaRPr lang="en-US" altLang="zh-CN" sz="1800" kern="100">
              <a:latin typeface="Times New Roman" panose="02020603050405020304" pitchFamily="18" charset="0"/>
              <a:ea typeface="宋体" panose="02010600030101010101" pitchFamily="2" charset="-122"/>
            </a:endParaRPr>
          </a:p>
          <a:p>
            <a:pPr>
              <a:buFont typeface="Arial" panose="020B0604020202020204" pitchFamily="34" charset="0"/>
              <a:buChar char="•"/>
            </a:pPr>
            <a:endParaRPr lang="zh-CN" altLang="zh-CN" sz="1800" kern="100">
              <a:effectLst/>
              <a:latin typeface="Times New Roman" panose="02020603050405020304" pitchFamily="18" charset="0"/>
              <a:ea typeface="宋体" panose="02010600030101010101" pitchFamily="2" charset="-122"/>
            </a:endParaRPr>
          </a:p>
          <a:p>
            <a:pPr algn="l"/>
            <a:endParaRPr lang="en-US" altLang="zh-CN" sz="2400" b="0" i="0">
              <a:solidFill>
                <a:srgbClr val="1F2328"/>
              </a:solidFill>
              <a:effectLst/>
              <a:latin typeface="-apple-system"/>
            </a:endParaRPr>
          </a:p>
        </p:txBody>
      </p:sp>
      <p:pic>
        <p:nvPicPr>
          <p:cNvPr id="2" name="图片 1"/>
          <p:cNvPicPr>
            <a:picLocks noChangeAspect="1"/>
          </p:cNvPicPr>
          <p:nvPr/>
        </p:nvPicPr>
        <p:blipFill>
          <a:blip r:embed="rId1"/>
          <a:stretch>
            <a:fillRect/>
          </a:stretch>
        </p:blipFill>
        <p:spPr>
          <a:xfrm>
            <a:off x="1691295" y="2579115"/>
            <a:ext cx="5658141" cy="742988"/>
          </a:xfrm>
          <a:prstGeom prst="rect">
            <a:avLst/>
          </a:prstGeom>
        </p:spPr>
      </p:pic>
      <p:pic>
        <p:nvPicPr>
          <p:cNvPr id="4" name="图片 3"/>
          <p:cNvPicPr>
            <a:picLocks noChangeAspect="1"/>
          </p:cNvPicPr>
          <p:nvPr/>
        </p:nvPicPr>
        <p:blipFill>
          <a:blip r:embed="rId2"/>
          <a:stretch>
            <a:fillRect/>
          </a:stretch>
        </p:blipFill>
        <p:spPr>
          <a:xfrm>
            <a:off x="1691295" y="4421940"/>
            <a:ext cx="5810549" cy="160028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32008" y="2677260"/>
            <a:ext cx="7475220" cy="731098"/>
          </a:xfrm>
        </p:spPr>
        <p:txBody>
          <a:bodyPr wrap="square"/>
          <a:lstStyle/>
          <a:p>
            <a:pPr algn="just">
              <a:lnSpc>
                <a:spcPct val="200000"/>
              </a:lnSpc>
            </a:pPr>
            <a:r>
              <a:rPr lang="zh-CN" altLang="zh-CN" sz="2800" b="1" dirty="0">
                <a:gradFill>
                  <a:gsLst>
                    <a:gs pos="0">
                      <a:srgbClr val="008E7D"/>
                    </a:gs>
                    <a:gs pos="53000">
                      <a:srgbClr val="005C51"/>
                    </a:gs>
                  </a:gsLst>
                  <a:lin ang="5400000" scaled="0"/>
                </a:gradFill>
                <a:ea typeface="方正正粗黑简体" panose="02000000000000000000" pitchFamily="2" charset="-122"/>
              </a:rPr>
              <a:t>图像资源自动抽取——基于图片分类的方法</a:t>
            </a:r>
            <a:endParaRPr lang="en-US" altLang="zh-CN" sz="2800" b="1" dirty="0">
              <a:gradFill>
                <a:gsLst>
                  <a:gs pos="0">
                    <a:srgbClr val="008E7D"/>
                  </a:gs>
                  <a:gs pos="53000">
                    <a:srgbClr val="005C51"/>
                  </a:gs>
                </a:gsLst>
                <a:lin ang="5400000" scaled="0"/>
              </a:gradFill>
              <a:ea typeface="方正正粗黑简体" panose="02000000000000000000" pitchFamily="2" charset="-122"/>
            </a:endParaRPr>
          </a:p>
        </p:txBody>
      </p:sp>
      <p:sp>
        <p:nvSpPr>
          <p:cNvPr id="2" name="标题 2"/>
          <p:cNvSpPr>
            <a:spLocks noGrp="1"/>
          </p:cNvSpPr>
          <p:nvPr/>
        </p:nvSpPr>
        <p:spPr>
          <a:xfrm>
            <a:off x="3632043" y="2900206"/>
            <a:ext cx="823595" cy="6647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zh-CN" altLang="en-US" sz="4800" b="1" kern="1200">
                <a:solidFill>
                  <a:schemeClr val="accent4"/>
                </a:solidFill>
                <a:latin typeface="Arial" panose="020B0604020202020204" pitchFamily="34" charset="0"/>
                <a:ea typeface="微软雅黑" panose="020B0503020204020204" pitchFamily="34" charset="-122"/>
                <a:cs typeface="+mn-ea"/>
              </a:defRPr>
            </a:lvl1pPr>
          </a:lstStyle>
          <a:p>
            <a:pPr algn="ctr"/>
            <a:r>
              <a:rPr lang="zh-CN" altLang="en-US"/>
              <a:t>三</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465338" y="2551534"/>
            <a:ext cx="10942468" cy="3112419"/>
          </a:xfrm>
        </p:spPr>
        <p:txBody>
          <a:bodyPr>
            <a:noAutofit/>
          </a:bodyPr>
          <a:lstStyle/>
          <a:p>
            <a:pPr marL="0" indent="0">
              <a:lnSpc>
                <a:spcPct val="170000"/>
              </a:lnSpc>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Chinese-CLIP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延续了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CLIP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的模型架构，能够有效地整合中文的图像和文本信息到一个共享的嵌入空间，并拥有处理多模态数据的能力。该模型的主要思想是冻结图像编码器的参数并使用</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LiT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让文本编码器能够从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OpenAI</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的基础视觉模型中获得高质量的表示，从而迁移到需要的数据域中。</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393947" y="1001182"/>
            <a:ext cx="10942468" cy="5209945"/>
          </a:xfrm>
        </p:spPr>
        <p:txBody>
          <a:bodyPr>
            <a:noAutofit/>
          </a:bodyPr>
          <a:lstStyle/>
          <a:p>
            <a:pPr marL="0" indent="0">
              <a:lnSpc>
                <a:spcPct val="150000"/>
              </a:lnSpc>
              <a:spcBef>
                <a:spcPts val="0"/>
              </a:spcBef>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Chinese-CLIP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部署</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0"/>
              </a:spcBef>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Chinese-CLIP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环境安装：</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0"/>
              </a:spcBef>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权重下载：</a:t>
            </a:r>
            <a:r>
              <a:rPr lang="en-US" altLang="zh-CN" sz="2400" dirty="0">
                <a:latin typeface="Times New Roman" panose="02020603050405020304" pitchFamily="18" charset="0"/>
                <a:ea typeface="宋体" panose="02010600030101010101" pitchFamily="2" charset="-122"/>
                <a:cs typeface="Times New Roman" panose="02020603050405020304" pitchFamily="18" charset="0"/>
                <a:hlinkClick r:id="rId1"/>
              </a:rPr>
              <a:t>https://github.com/OFA-Sys/Chinese-CLIP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根据需求下载权重。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数据预处理：将图片原始文件转换为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base64</a:t>
            </a:r>
            <a:r>
              <a:rPr lang="zh-CN" altLang="en-US" sz="2400">
                <a:latin typeface="Times New Roman" panose="02020603050405020304" pitchFamily="18" charset="0"/>
                <a:ea typeface="宋体" panose="02010600030101010101" pitchFamily="2" charset="-122"/>
                <a:cs typeface="Times New Roman" panose="02020603050405020304" pitchFamily="18" charset="0"/>
              </a:rPr>
              <a:t>格式</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3701042" y="1676671"/>
            <a:ext cx="5039355" cy="83690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git clone https:</a:t>
            </a:r>
            <a:r>
              <a:rPr lang="en-US" sz="14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github</a:t>
            </a:r>
            <a:r>
              <a:rPr lang="en-US" sz="14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com</a:t>
            </a:r>
            <a:r>
              <a:rPr lang="en-US" sz="14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OFA</a:t>
            </a:r>
            <a:r>
              <a:rPr lang="en-US" sz="14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Sys</a:t>
            </a:r>
            <a:r>
              <a:rPr lang="en-US" sz="14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Chinese</a:t>
            </a:r>
            <a:r>
              <a:rPr lang="en-US" sz="14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CLIP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cd Chinese</a:t>
            </a:r>
            <a:r>
              <a:rPr lang="en-US" sz="14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CLIP</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pip install </a:t>
            </a:r>
            <a:r>
              <a:rPr lang="en-US" sz="14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 </a:t>
            </a:r>
            <a:r>
              <a:rPr lang="en-US" sz="14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9" name="矩形 18"/>
          <p:cNvSpPr/>
          <p:nvPr/>
        </p:nvSpPr>
        <p:spPr>
          <a:xfrm>
            <a:off x="533193" y="3943899"/>
            <a:ext cx="5039355" cy="23934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from PIL import Image</a:t>
            </a:r>
            <a:endPar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from io import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BytesIO</a:t>
            </a:r>
            <a:endPar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import base64</a:t>
            </a:r>
            <a:endPar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endPar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img</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Image.open</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file_name</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zh-CN" alt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访问图片路径</a:t>
            </a:r>
            <a:endParaRPr lang="zh-CN" alt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img_buffer</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BytesIO</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img.save</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img_buffer</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format=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img.format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byte_data</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img_buffer.getvalue</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base64_str = base64.b64encode(</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byte_data</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bytes</a:t>
            </a:r>
            <a:endPar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just"/>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base64_str = base64_str.decode("utf-8") # str</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456090" y="2074184"/>
            <a:ext cx="10942468" cy="3545382"/>
          </a:xfrm>
        </p:spPr>
        <p:txBody>
          <a:bodyPr>
            <a:noAutofit/>
          </a:bodyPr>
          <a:lstStyle/>
          <a:p>
            <a:pPr marL="0" indent="0">
              <a:lnSpc>
                <a:spcPct val="150000"/>
              </a:lnSpc>
              <a:spcBef>
                <a:spcPts val="0"/>
              </a:spcBef>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模型微调：运行脚本同时支持单机（单卡或多卡）和多机分布式训练，在运行前，先根据脚本开头的指引注释，填写好分布式相关配置，之后运行如下命令即可开始训练。</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0"/>
              </a:spcBef>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相关的参数配置项包括：分布式、训练</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验证数据、训练超参数、输出选项、权重读取相关选项。参考位于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run_scripts/muge_finetune_vit-b-16-rbt-base.sh</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中给出的超参数，然后执行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run_scripts/muge_finetune_vit-b-16-rbt-base.sh</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以进行微调。</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latinLnBrk="1">
              <a:lnSpc>
                <a:spcPct val="150000"/>
              </a:lnSpc>
              <a:spcBef>
                <a:spcPts val="0"/>
              </a:spcBef>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70000"/>
              </a:lnSpc>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63339" y="1127288"/>
            <a:ext cx="5503458" cy="2301712"/>
          </a:xfrm>
        </p:spPr>
        <p:txBody>
          <a:bodyPr>
            <a:noAutofit/>
          </a:bodyPr>
          <a:lstStyle/>
          <a:p>
            <a:pPr marL="0" indent="0" latinLnBrk="1">
              <a:lnSpc>
                <a:spcPct val="150000"/>
              </a:lnSpc>
              <a:spcBef>
                <a:spcPts val="0"/>
              </a:spcBef>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采用如下命令进行图文特征提取</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232013" y="1836128"/>
            <a:ext cx="5334784" cy="458876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cd Chinese-CLIP/</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export CUDA_VISIBLE_DEVICES=0</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export PYTHONPATH=${PYTHONPATH}:`</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pwd</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cn_clip</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split=valid # </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指定计算</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valid</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或</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test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集特征</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resume=${DATAPATH}/pretrained_weights/clip_cn_vit-b-16.pt</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python -u cn_clip/eval/extract_features.py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--extract-image-feats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--extract-text-feats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--image-data="${DATAPATH}/datasets/${</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dataset_name</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lmdb</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/${split}/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imgs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--text-data="${DATAPATH}/datasets/${</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dataset_name</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}/${split}_</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texts.jsonl</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img</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-batch-size=32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--text-batch-size=32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--context-length=52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--resume=${resume}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--vision-model=ViT-B-16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--text-model=</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RoBERTa</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wwm</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ext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-base-</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chinese</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7" name="文本框 6"/>
          <p:cNvSpPr txBox="1"/>
          <p:nvPr/>
        </p:nvSpPr>
        <p:spPr>
          <a:xfrm>
            <a:off x="5566797" y="3331499"/>
            <a:ext cx="6314487" cy="1938992"/>
          </a:xfrm>
          <a:prstGeom prst="rect">
            <a:avLst/>
          </a:prstGeom>
          <a:noFill/>
        </p:spPr>
        <p:txBody>
          <a:bodyPr wrap="square">
            <a:spAutoFit/>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产出图文特征默认将保存于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${DATAPATH}/datasets/${</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dataset_name</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目录下，图片特征保存于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${split}_</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imgs.img_feat.jsonl</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文件，每行以</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json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存储一张图片的特征，文本特征则保存于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${split}_</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texts.txt_feat.jsonl</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46295" y="3018155"/>
            <a:ext cx="7475220" cy="664210"/>
          </a:xfrm>
        </p:spPr>
        <p:txBody>
          <a:bodyPr wrap="square"/>
          <a:lstStyle/>
          <a:p>
            <a:r>
              <a:rPr lang="zh-CN" altLang="zh-CN" sz="4800" b="1">
                <a:gradFill>
                  <a:gsLst>
                    <a:gs pos="0">
                      <a:srgbClr val="008E7D"/>
                    </a:gs>
                    <a:gs pos="53000">
                      <a:srgbClr val="005C51"/>
                    </a:gs>
                  </a:gsLst>
                  <a:lin ang="5400000" scaled="0"/>
                </a:gradFill>
                <a:ea typeface="方正正粗黑简体" panose="02000000000000000000" pitchFamily="2" charset="-122"/>
              </a:rPr>
              <a:t>多模态大模型</a:t>
            </a:r>
            <a:r>
              <a:rPr lang="zh-CN" altLang="en-US" sz="4800" b="1">
                <a:gradFill>
                  <a:gsLst>
                    <a:gs pos="0">
                      <a:srgbClr val="008E7D"/>
                    </a:gs>
                    <a:gs pos="53000">
                      <a:srgbClr val="005C51"/>
                    </a:gs>
                  </a:gsLst>
                  <a:lin ang="5400000" scaled="0"/>
                </a:gradFill>
                <a:ea typeface="方正正粗黑简体" panose="02000000000000000000" pitchFamily="2" charset="-122"/>
              </a:rPr>
              <a:t>介绍</a:t>
            </a:r>
            <a:endParaRPr lang="zh-CN" altLang="en-US" dirty="0"/>
          </a:p>
        </p:txBody>
      </p:sp>
      <p:sp>
        <p:nvSpPr>
          <p:cNvPr id="2" name="标题 2"/>
          <p:cNvSpPr>
            <a:spLocks noGrp="1"/>
          </p:cNvSpPr>
          <p:nvPr/>
        </p:nvSpPr>
        <p:spPr>
          <a:xfrm>
            <a:off x="3696335" y="3018790"/>
            <a:ext cx="823595" cy="664210"/>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zh-CN" altLang="en-US" sz="4800" b="1" kern="1200">
                <a:solidFill>
                  <a:schemeClr val="accent4"/>
                </a:solidFill>
                <a:latin typeface="Arial" panose="020B0604020202020204" pitchFamily="34" charset="0"/>
                <a:ea typeface="微软雅黑" panose="020B0503020204020204" pitchFamily="34" charset="-122"/>
                <a:cs typeface="+mn-ea"/>
              </a:defRPr>
            </a:lvl1pPr>
          </a:lstStyle>
          <a:p>
            <a:pPr algn="ctr"/>
            <a:r>
              <a:rPr lang="zh-CN" altLang="en-US"/>
              <a:t>一</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dirty="0"/>
              <a:t>多模态大模型的构建方法</a:t>
            </a:r>
            <a:endParaRPr lang="zh-CN" altLang="en-US" dirty="0"/>
          </a:p>
        </p:txBody>
      </p:sp>
      <p:sp>
        <p:nvSpPr>
          <p:cNvPr id="5" name="内容占位符 4"/>
          <p:cNvSpPr>
            <a:spLocks noGrp="1"/>
          </p:cNvSpPr>
          <p:nvPr>
            <p:ph idx="1"/>
          </p:nvPr>
        </p:nvSpPr>
        <p:spPr>
          <a:xfrm>
            <a:off x="363984" y="1127288"/>
            <a:ext cx="11097088" cy="1704689"/>
          </a:xfrm>
        </p:spPr>
        <p:txBody>
          <a:bodyPr>
            <a:noAutofit/>
          </a:bodyPr>
          <a:lstStyle/>
          <a:p>
            <a:pPr marL="0" indent="0" latinLnBrk="1">
              <a:lnSpc>
                <a:spcPct val="150000"/>
              </a:lnSpc>
              <a:spcBef>
                <a:spcPts val="0"/>
              </a:spcBef>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        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Chinese-CLIP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实现图像分类，将图像转换为特征并相似度计算，或利用已有的图文特征，使用预先定义的类别（例如类别</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、类别</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、和类别</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）实现图像分类，得到该图像属于哪个类别。</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latinLnBrk="1">
              <a:lnSpc>
                <a:spcPct val="150000"/>
              </a:lnSpc>
              <a:spcBef>
                <a:spcPts val="0"/>
              </a:spcBef>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p:cNvSpPr/>
          <p:nvPr/>
        </p:nvSpPr>
        <p:spPr>
          <a:xfrm>
            <a:off x="5912528" y="2991299"/>
            <a:ext cx="5310967" cy="310339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concepts = [“</a:t>
            </a:r>
            <a:r>
              <a:rPr lang="en-US" altLang="zh-CN" sz="1400"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class1</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en-US" altLang="zh-CN" sz="1400"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class2</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en-US" altLang="zh-CN" sz="1400" kern="100" dirty="0">
                <a:solidFill>
                  <a:srgbClr val="000000"/>
                </a:solidFill>
                <a:latin typeface="Times New Roman" panose="02020603050405020304" pitchFamily="18" charset="0"/>
                <a:ea typeface="宋体" panose="02010600030101010101" pitchFamily="2" charset="-122"/>
                <a:cs typeface="宋体" panose="02010600030101010101" pitchFamily="2" charset="-122"/>
              </a:rPr>
              <a:t>class3</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for concept in concepts:</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inputs = tokenizer(concept,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return_tensors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="pt")</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concept_features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model.get_text_features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(inputs["</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input_ids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假设已有图像特征</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similarity_scores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concept_features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text_features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).sum(dim=-1)</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most_probable_class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concepts[</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similarity_scores.argmax</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().item()]</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print(f"</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图像可能属于</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most_probable_class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9" name="矩形 18"/>
          <p:cNvSpPr/>
          <p:nvPr/>
        </p:nvSpPr>
        <p:spPr>
          <a:xfrm>
            <a:off x="622033" y="2991300"/>
            <a:ext cx="4882719" cy="310339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from PIL import Image</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import requests</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image_url</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图像的</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URL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地址</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image =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Image.open</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requests.get</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image_url</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stream=True).raw)</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inputs = processor(text=[text], images=image,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return_tensors</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="pt", padding=True)</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outputs = model(**inputs)</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logits_per_image</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outputs.logits_per_image</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This is the image-text similarity score</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probs = </a:t>
            </a:r>
            <a:r>
              <a:rPr lang="en-US" sz="1400" kern="100"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logits_per_image.softmax</a:t>
            </a:r>
            <a:r>
              <a:rPr lang="en-US"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(dim=1)</a:t>
            </a:r>
            <a:endParaRPr lang="zh-CN" sz="1400" kern="100" dirty="0">
              <a:effectLst/>
              <a:latin typeface="Times New Roman" panose="02020603050405020304" pitchFamily="18" charset="0"/>
              <a:ea typeface="宋体" panose="02010600030101010101" pitchFamily="2" charset="-122"/>
              <a:cs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32008" y="2677260"/>
            <a:ext cx="7475220" cy="731098"/>
          </a:xfrm>
        </p:spPr>
        <p:txBody>
          <a:bodyPr wrap="square"/>
          <a:lstStyle/>
          <a:p>
            <a:pPr algn="just">
              <a:lnSpc>
                <a:spcPct val="200000"/>
              </a:lnSpc>
            </a:pPr>
            <a:r>
              <a:rPr lang="zh-CN" altLang="zh-CN" sz="2800" b="1">
                <a:gradFill>
                  <a:gsLst>
                    <a:gs pos="0">
                      <a:srgbClr val="008E7D"/>
                    </a:gs>
                    <a:gs pos="53000">
                      <a:srgbClr val="005C51"/>
                    </a:gs>
                  </a:gsLst>
                  <a:lin ang="5400000" scaled="0"/>
                </a:gradFill>
                <a:ea typeface="方正正粗黑简体" panose="02000000000000000000" pitchFamily="2" charset="-122"/>
              </a:rPr>
              <a:t>微调</a:t>
            </a:r>
            <a:r>
              <a:rPr lang="en-US" altLang="zh-CN" sz="2800" b="1">
                <a:gradFill>
                  <a:gsLst>
                    <a:gs pos="0">
                      <a:srgbClr val="008E7D"/>
                    </a:gs>
                    <a:gs pos="53000">
                      <a:srgbClr val="005C51"/>
                    </a:gs>
                  </a:gsLst>
                  <a:lin ang="5400000" scaled="0"/>
                </a:gradFill>
                <a:ea typeface="方正正粗黑简体" panose="02000000000000000000" pitchFamily="2" charset="-122"/>
              </a:rPr>
              <a:t>Qwen-VL-chat</a:t>
            </a:r>
            <a:r>
              <a:rPr lang="zh-CN" altLang="zh-CN" sz="2800" b="1">
                <a:gradFill>
                  <a:gsLst>
                    <a:gs pos="0">
                      <a:srgbClr val="008E7D"/>
                    </a:gs>
                    <a:gs pos="53000">
                      <a:srgbClr val="005C51"/>
                    </a:gs>
                  </a:gsLst>
                  <a:lin ang="5400000" scaled="0"/>
                </a:gradFill>
                <a:ea typeface="方正正粗黑简体" panose="02000000000000000000" pitchFamily="2" charset="-122"/>
              </a:rPr>
              <a:t>实现古籍插图目标检测</a:t>
            </a:r>
            <a:endParaRPr lang="en-US" altLang="zh-CN" sz="2800" b="1">
              <a:gradFill>
                <a:gsLst>
                  <a:gs pos="0">
                    <a:srgbClr val="008E7D"/>
                  </a:gs>
                  <a:gs pos="53000">
                    <a:srgbClr val="005C51"/>
                  </a:gs>
                </a:gsLst>
                <a:lin ang="5400000" scaled="0"/>
              </a:gradFill>
              <a:ea typeface="方正正粗黑简体" panose="02000000000000000000" pitchFamily="2" charset="-122"/>
            </a:endParaRPr>
          </a:p>
        </p:txBody>
      </p:sp>
      <p:sp>
        <p:nvSpPr>
          <p:cNvPr id="2" name="标题 2"/>
          <p:cNvSpPr>
            <a:spLocks noGrp="1"/>
          </p:cNvSpPr>
          <p:nvPr/>
        </p:nvSpPr>
        <p:spPr>
          <a:xfrm>
            <a:off x="3632043" y="2900206"/>
            <a:ext cx="823595" cy="6647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zh-CN" altLang="en-US" sz="4800" b="1" kern="1200">
                <a:solidFill>
                  <a:schemeClr val="accent4"/>
                </a:solidFill>
                <a:latin typeface="Arial" panose="020B0604020202020204" pitchFamily="34" charset="0"/>
                <a:ea typeface="微软雅黑" panose="020B0503020204020204" pitchFamily="34" charset="-122"/>
                <a:cs typeface="+mn-ea"/>
              </a:defRPr>
            </a:lvl1pPr>
          </a:lstStyle>
          <a:p>
            <a:pPr algn="ctr"/>
            <a:r>
              <a:rPr lang="zh-CN" altLang="en-US"/>
              <a:t>四</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p:txBody>
          <a:bodyPr/>
          <a:lstStyle/>
          <a:p>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目标检测（</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Object Detection</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是计算机视觉领域的一个重要研究方向，它的主要任务是在图像或视频中识别并定位出特定类别的对象。具体来说，目标检测算法不仅要判断图像中是否存在事先定义好的类别对象，还要确定这些目标的具体位置，通常是以边界框的形式给出。</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目标检测是在古籍识别过程中非常重要，</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Qwen-VL-chat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作为一个用于多模态任务的大模型，通过对其目标检测功能进行微调，可以实现对古籍中特定元素（如文字、插图等）的识别和定位。这对于古籍的修复、编目以及学术研究具有重要意义。</a:t>
            </a:r>
            <a:endParaRPr lang="en-US" altLang="zh-CN" sz="180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环境准备</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just">
              <a:buNone/>
            </a:pP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Qwen-VL-chat</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zh-CN" sz="1800" kern="100">
                <a:solidFill>
                  <a:srgbClr val="1F2328"/>
                </a:solidFill>
                <a:effectLst/>
                <a:latin typeface="Times New Roman" panose="02020603050405020304" pitchFamily="18" charset="0"/>
                <a:ea typeface="宋体" panose="02010600030101010101" pitchFamily="2" charset="-122"/>
                <a:cs typeface="Times New Roman" panose="02020603050405020304" pitchFamily="18" charset="0"/>
              </a:rPr>
              <a:t>阿里云研发的大规模视觉语言模型。</a:t>
            </a:r>
            <a:r>
              <a:rPr lang="en-US" altLang="zh-CN" sz="1800" kern="100">
                <a:solidFill>
                  <a:srgbClr val="1F2328"/>
                </a:solidFill>
                <a:effectLst/>
                <a:latin typeface="Times New Roman" panose="02020603050405020304" pitchFamily="18" charset="0"/>
                <a:ea typeface="宋体" panose="02010600030101010101" pitchFamily="2" charset="-122"/>
                <a:cs typeface="Times New Roman" panose="02020603050405020304" pitchFamily="18" charset="0"/>
              </a:rPr>
              <a:t>Qwen-VL </a:t>
            </a:r>
            <a:r>
              <a:rPr lang="zh-CN" altLang="zh-CN" sz="1800" kern="100">
                <a:solidFill>
                  <a:srgbClr val="1F2328"/>
                </a:solidFill>
                <a:effectLst/>
                <a:latin typeface="Times New Roman" panose="02020603050405020304" pitchFamily="18" charset="0"/>
                <a:ea typeface="宋体" panose="02010600030101010101" pitchFamily="2" charset="-122"/>
                <a:cs typeface="Times New Roman" panose="02020603050405020304" pitchFamily="18" charset="0"/>
              </a:rPr>
              <a:t>可以以图像、文本、检测框作为输入，并以文本和检测框作为输出。</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这里我们使用官方发布的框架下进行微调。下面是下载并安装环境：</a:t>
            </a:r>
            <a:endPar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785804" y="4752954"/>
            <a:ext cx="8147959" cy="12192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164822" y="874926"/>
            <a:ext cx="11862356" cy="4351338"/>
          </a:xfrm>
        </p:spPr>
        <p:txBody>
          <a:bodyPr/>
          <a:lstStyle/>
          <a:p>
            <a:r>
              <a:rPr lang="zh-CN" altLang="en-US"/>
              <a:t>数据准备</a:t>
            </a:r>
            <a:endParaRPr lang="en-US" altLang="zh-CN"/>
          </a:p>
          <a:p>
            <a:pPr marL="0" indent="0">
              <a:buNone/>
            </a:pP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这里需要准备训练数据，将所有样本放到一个列表中并存入</a:t>
            </a:r>
            <a:r>
              <a:rPr lang="en-US" altLang="zh-CN" sz="1800" kern="100">
                <a:solidFill>
                  <a:srgbClr val="1F2328"/>
                </a:solidFill>
                <a:effectLst/>
                <a:latin typeface="Segoe UI" panose="020B0502040204020203" pitchFamily="34" charset="0"/>
                <a:ea typeface="宋体" panose="02010600030101010101" pitchFamily="2" charset="-122"/>
              </a:rPr>
              <a:t>json</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文件中。每个样本对应一个字典，包含</a:t>
            </a:r>
            <a:r>
              <a:rPr lang="en-US" altLang="zh-CN" sz="1800" kern="100">
                <a:solidFill>
                  <a:srgbClr val="1F2328"/>
                </a:solidFill>
                <a:effectLst/>
                <a:latin typeface="Segoe UI" panose="020B0502040204020203" pitchFamily="34" charset="0"/>
                <a:ea typeface="宋体" panose="02010600030101010101" pitchFamily="2" charset="-122"/>
              </a:rPr>
              <a:t>id</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和</a:t>
            </a:r>
            <a:r>
              <a:rPr lang="en-US" altLang="zh-CN" sz="1800" kern="100">
                <a:solidFill>
                  <a:srgbClr val="1F2328"/>
                </a:solidFill>
                <a:effectLst/>
                <a:latin typeface="Segoe UI" panose="020B0502040204020203" pitchFamily="34" charset="0"/>
                <a:ea typeface="宋体" panose="02010600030101010101" pitchFamily="2" charset="-122"/>
              </a:rPr>
              <a:t>conversation</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，其中后者为一个列表。根据</a:t>
            </a:r>
            <a:r>
              <a:rPr lang="zh-CN" altLang="zh-CN" sz="1800" kern="100">
                <a:effectLst/>
                <a:latin typeface="Times New Roman" panose="02020603050405020304" pitchFamily="18" charset="0"/>
                <a:ea typeface="宋体" panose="02010600030101010101" pitchFamily="2" charset="-122"/>
              </a:rPr>
              <a:t>古籍影印数据集获取，我们对古籍数据进行了标注，获得古籍图片与文本数据。</a:t>
            </a:r>
            <a:endParaRPr lang="zh-CN" altLang="zh-CN" sz="1800" kern="100">
              <a:effectLst/>
              <a:latin typeface="Times New Roman" panose="02020603050405020304" pitchFamily="18" charset="0"/>
              <a:ea typeface="宋体" panose="02010600030101010101" pitchFamily="2" charset="-122"/>
            </a:endParaRPr>
          </a:p>
          <a:p>
            <a:pPr marL="0" indent="0">
              <a:buNone/>
            </a:pPr>
            <a:endParaRPr lang="en-US" altLang="zh-CN"/>
          </a:p>
        </p:txBody>
      </p:sp>
      <p:sp>
        <p:nvSpPr>
          <p:cNvPr id="6" name="矩形 5"/>
          <p:cNvSpPr/>
          <p:nvPr/>
        </p:nvSpPr>
        <p:spPr>
          <a:xfrm>
            <a:off x="1557338" y="2374105"/>
            <a:ext cx="4474050" cy="42052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l"/>
            <a:r>
              <a:rPr lang="en-US"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050" kern="10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"id": "identity_0",</a:t>
            </a:r>
            <a:endParaRPr lang="zh-CN" sz="1050" kern="10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"conversations": [</a:t>
            </a:r>
            <a:endParaRPr lang="zh-CN" sz="1050" kern="10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"from": "user",</a:t>
            </a:r>
            <a:endParaRPr lang="zh-CN" sz="1050" kern="100">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“value”: “Picture </a:t>
            </a:r>
            <a:r>
              <a:rPr lang="en-US" altLang="zh-CN"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en-US"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&lt;img&gt; /</a:t>
            </a:r>
            <a:r>
              <a:rPr lang="en-US" altLang="zh-CN" sz="1050" kern="100">
                <a:solidFill>
                  <a:srgbClr val="000000"/>
                </a:solidFill>
                <a:latin typeface="Times New Roman" panose="02020603050405020304" pitchFamily="18" charset="0"/>
                <a:ea typeface="宋体" panose="02010600030101010101" pitchFamily="2" charset="-122"/>
                <a:cs typeface="宋体" panose="02010600030101010101" pitchFamily="2" charset="-122"/>
              </a:rPr>
              <a:t>home/picture</a:t>
            </a:r>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/1.png&lt;/img&gt;\n</a:t>
            </a:r>
            <a:r>
              <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对图中</a:t>
            </a:r>
            <a:r>
              <a:rPr lang="zh-CN" alt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插画</a:t>
            </a:r>
            <a:r>
              <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进行介绍？</a:t>
            </a:r>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"from": "assistant",</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"value": "</a:t>
            </a:r>
            <a:r>
              <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民公冬朝冠，本朝定制民公冬朝冠頂花金座中飾東珠四上衡紅寳石</a:t>
            </a:r>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"from": "user",</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“value”: “</a:t>
            </a:r>
            <a:r>
              <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框出图中的</a:t>
            </a:r>
            <a:r>
              <a:rPr lang="zh-CN" alt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插画</a:t>
            </a:r>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"from": "assistant",</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“value”: “&lt;ref&gt;</a:t>
            </a:r>
            <a:r>
              <a:rPr lang="zh-CN" alt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古代服饰</a:t>
            </a:r>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&lt;/ref&gt;&lt;box&gt; (121, 255), (465, 593)&lt;/box&gt;"</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050" kern="100">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algn="l"/>
            <a:r>
              <a:rPr lang="en-US" sz="105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105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7" name="文本框 6"/>
          <p:cNvSpPr txBox="1"/>
          <p:nvPr/>
        </p:nvSpPr>
        <p:spPr>
          <a:xfrm>
            <a:off x="6472237" y="2650331"/>
            <a:ext cx="5222082" cy="3693319"/>
          </a:xfrm>
          <a:prstGeom prst="rect">
            <a:avLst/>
          </a:prstGeom>
          <a:noFill/>
        </p:spPr>
        <p:txBody>
          <a:bodyPr wrap="square" rtlCol="0">
            <a:spAutoFit/>
          </a:bodyPr>
          <a:lstStyle/>
          <a:p>
            <a:r>
              <a:rPr lang="zh-CN" altLang="zh-CN" sz="1800">
                <a:solidFill>
                  <a:srgbClr val="1F2328"/>
                </a:solidFill>
                <a:effectLst/>
                <a:latin typeface="Segoe UI" panose="020B0502040204020203" pitchFamily="34" charset="0"/>
                <a:ea typeface="宋体" panose="02010600030101010101" pitchFamily="2" charset="-122"/>
                <a:cs typeface="Segoe UI" panose="020B0502040204020203" pitchFamily="34" charset="0"/>
              </a:rPr>
              <a:t>为</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针对多样的</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VL</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任务，增加了一下的特殊</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tokens</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 &lt;img&gt; &lt;/img&gt; &lt;ref&gt; &lt;/ref&gt; &lt;box&gt; &lt;/box&gt;.</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对话中的检测框可以表示为</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&lt;box&gt;(x1,y1),(x2,y2)&lt;/box&gt;</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，其中</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 (x1, y1) </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和</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(x2, y2)</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分别对应左上角和右下角的坐标，并且被归一化到</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[0, 1000)</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的范围内</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 </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检测框对应的文本描述也可以通过</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&lt;ref&gt;text_caption&lt;/ref&gt;</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表示。</a:t>
            </a:r>
            <a:endPar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endParaRPr>
          </a:p>
          <a:p>
            <a:endPar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endParaRPr>
          </a:p>
          <a:p>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对于带图像输入的内容可表示为</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 Picture id: &lt;img&gt;img_path&lt;/img&gt;\n{your prompt}</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，其中</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id</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表示对话中的第几张图片。</a:t>
            </a:r>
            <a:r>
              <a:rPr lang="en-US"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"img_path"</a:t>
            </a:r>
            <a:r>
              <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rPr>
              <a:t>可以是本地的图片或网络地址。</a:t>
            </a:r>
            <a:endParaRPr lang="zh-CN" altLang="zh-CN" kern="100">
              <a:solidFill>
                <a:srgbClr val="1F2328"/>
              </a:solidFill>
              <a:latin typeface="Segoe UI" panose="020B0502040204020203" pitchFamily="34" charset="0"/>
              <a:ea typeface="宋体" panose="02010600030101010101" pitchFamily="2" charset="-122"/>
              <a:cs typeface="Segoe UI" panose="020B0502040204020203" pitchFamily="34" charset="0"/>
            </a:endParaRPr>
          </a:p>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164822" y="874926"/>
            <a:ext cx="11862356" cy="4351338"/>
          </a:xfrm>
        </p:spPr>
        <p:txBody>
          <a:bodyPr/>
          <a:lstStyle/>
          <a:p>
            <a:r>
              <a:rPr lang="zh-CN" altLang="zh-CN" sz="1800">
                <a:solidFill>
                  <a:srgbClr val="1F2328"/>
                </a:solidFill>
                <a:effectLst/>
                <a:latin typeface="Segoe UI" panose="020B0502040204020203" pitchFamily="34" charset="0"/>
                <a:ea typeface="宋体" panose="02010600030101010101" pitchFamily="2" charset="-122"/>
                <a:cs typeface="Segoe UI" panose="020B0502040204020203" pitchFamily="34" charset="0"/>
              </a:rPr>
              <a:t>模型微调</a:t>
            </a:r>
            <a:endParaRPr lang="en-US" altLang="zh-CN" sz="1800">
              <a:latin typeface="宋体" panose="02010600030101010101" pitchFamily="2" charset="-122"/>
              <a:ea typeface="宋体" panose="02010600030101010101" pitchFamily="2" charset="-122"/>
              <a:cs typeface="Segoe UI" panose="020B0502040204020203" pitchFamily="34" charset="0"/>
            </a:endParaRPr>
          </a:p>
          <a:p>
            <a:pPr marL="0" indent="0">
              <a:buNone/>
            </a:pPr>
            <a:r>
              <a:rPr lang="zh-CN" altLang="zh-CN" sz="1800">
                <a:solidFill>
                  <a:srgbClr val="1F2328"/>
                </a:solidFill>
                <a:effectLst/>
                <a:latin typeface="Segoe UI" panose="020B0502040204020203" pitchFamily="34" charset="0"/>
                <a:ea typeface="宋体" panose="02010600030101010101" pitchFamily="2" charset="-122"/>
                <a:cs typeface="Segoe UI" panose="020B0502040204020203" pitchFamily="34" charset="0"/>
              </a:rPr>
              <a:t>准备好数据后，可以通过编写</a:t>
            </a:r>
            <a:r>
              <a:rPr lang="en-US" altLang="zh-CN" sz="1800">
                <a:solidFill>
                  <a:srgbClr val="1F2328"/>
                </a:solidFill>
                <a:effectLst/>
                <a:latin typeface="Segoe UI" panose="020B0502040204020203" pitchFamily="34" charset="0"/>
                <a:ea typeface="宋体" panose="02010600030101010101" pitchFamily="2" charset="-122"/>
              </a:rPr>
              <a:t>shell</a:t>
            </a:r>
            <a:r>
              <a:rPr lang="zh-CN" altLang="zh-CN" sz="1800">
                <a:solidFill>
                  <a:srgbClr val="1F2328"/>
                </a:solidFill>
                <a:effectLst/>
                <a:latin typeface="Segoe UI" panose="020B0502040204020203" pitchFamily="34" charset="0"/>
                <a:ea typeface="宋体" panose="02010600030101010101" pitchFamily="2" charset="-122"/>
                <a:cs typeface="Segoe UI" panose="020B0502040204020203" pitchFamily="34" charset="0"/>
              </a:rPr>
              <a:t>脚本来实现模型的微调，过程中需要在脚本中明确指定你的数据存储路径，以确保脚本能够正确加载和处理数据进行训练。</a:t>
            </a:r>
            <a:endParaRPr lang="en-US" altLang="zh-CN"/>
          </a:p>
        </p:txBody>
      </p:sp>
      <p:pic>
        <p:nvPicPr>
          <p:cNvPr id="2" name="图片 1"/>
          <p:cNvPicPr>
            <a:picLocks noChangeAspect="1"/>
          </p:cNvPicPr>
          <p:nvPr/>
        </p:nvPicPr>
        <p:blipFill>
          <a:blip r:embed="rId1"/>
          <a:stretch>
            <a:fillRect/>
          </a:stretch>
        </p:blipFill>
        <p:spPr>
          <a:xfrm>
            <a:off x="4695681" y="1738892"/>
            <a:ext cx="5600988" cy="488686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164822" y="874926"/>
            <a:ext cx="11862356" cy="4351338"/>
          </a:xfrm>
        </p:spPr>
        <p:txBody>
          <a:bodyPr/>
          <a:lstStyle/>
          <a:p>
            <a:pPr algn="just"/>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模型合并</a:t>
            </a:r>
            <a:endParaRPr lang="en-US" altLang="zh-CN" sz="1800" kern="100">
              <a:latin typeface="Times New Roman" panose="02020603050405020304" pitchFamily="18" charset="0"/>
              <a:ea typeface="宋体" panose="02010600030101010101" pitchFamily="2" charset="-122"/>
            </a:endParaRPr>
          </a:p>
          <a:p>
            <a:pPr marL="0" indent="0" algn="just">
              <a:buNone/>
            </a:pPr>
            <a:r>
              <a:rPr lang="en-US" altLang="zh-CN" sz="1800" kern="100">
                <a:solidFill>
                  <a:srgbClr val="1F2328"/>
                </a:solidFill>
                <a:effectLst/>
                <a:latin typeface="Times New Roman" panose="02020603050405020304" pitchFamily="18" charset="0"/>
                <a:ea typeface="宋体" panose="02010600030101010101" pitchFamily="2" charset="-122"/>
                <a:cs typeface="Segoe UI" panose="020B0502040204020203" pitchFamily="34" charset="0"/>
              </a:rPr>
              <a:t>   </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当使用</a:t>
            </a:r>
            <a:r>
              <a:rPr lang="en-US" altLang="zh-CN" sz="1800" kern="100">
                <a:solidFill>
                  <a:srgbClr val="1F2328"/>
                </a:solidFill>
                <a:effectLst/>
                <a:latin typeface="Segoe UI" panose="020B0502040204020203" pitchFamily="34" charset="0"/>
                <a:ea typeface="宋体" panose="02010600030101010101" pitchFamily="2" charset="-122"/>
              </a:rPr>
              <a:t>LoRA</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技术对模型进行了微调之后，如果想要将微调后的</a:t>
            </a:r>
            <a:r>
              <a:rPr lang="en-US" altLang="zh-CN" sz="1800" kern="100">
                <a:solidFill>
                  <a:srgbClr val="1F2328"/>
                </a:solidFill>
                <a:effectLst/>
                <a:latin typeface="Segoe UI" panose="020B0502040204020203" pitchFamily="34" charset="0"/>
                <a:ea typeface="宋体" panose="02010600030101010101" pitchFamily="2" charset="-122"/>
              </a:rPr>
              <a:t>LoRA</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权重合并到基础模型中，使用以下代码</a:t>
            </a:r>
            <a:r>
              <a:rPr lang="en-US" altLang="zh-CN" sz="1800" kern="100">
                <a:solidFill>
                  <a:srgbClr val="1F2328"/>
                </a:solidFill>
                <a:effectLst/>
                <a:latin typeface="Segoe UI" panose="020B0502040204020203" pitchFamily="34" charset="0"/>
                <a:ea typeface="宋体" panose="02010600030101010101" pitchFamily="2" charset="-122"/>
              </a:rPr>
              <a:t>,</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合并后再将</a:t>
            </a:r>
            <a:r>
              <a:rPr lang="en-US" altLang="zh-CN" sz="1800" kern="100">
                <a:solidFill>
                  <a:srgbClr val="1F2328"/>
                </a:solidFill>
                <a:effectLst/>
                <a:latin typeface="Segoe UI" panose="020B0502040204020203" pitchFamily="34" charset="0"/>
                <a:ea typeface="宋体" panose="02010600030101010101" pitchFamily="2" charset="-122"/>
              </a:rPr>
              <a:t>qwen.tiktoken</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sz="1800" kern="100">
                <a:solidFill>
                  <a:srgbClr val="1F2328"/>
                </a:solidFill>
                <a:effectLst/>
                <a:latin typeface="Segoe UI" panose="020B0502040204020203" pitchFamily="34" charset="0"/>
                <a:ea typeface="宋体" panose="02010600030101010101" pitchFamily="2" charset="-122"/>
              </a:rPr>
              <a:t>tokenization_qwen.py</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sz="1800" kern="100">
                <a:solidFill>
                  <a:srgbClr val="1F2328"/>
                </a:solidFill>
                <a:effectLst/>
                <a:latin typeface="Segoe UI" panose="020B0502040204020203" pitchFamily="34" charset="0"/>
                <a:ea typeface="宋体" panose="02010600030101010101" pitchFamily="2" charset="-122"/>
              </a:rPr>
              <a:t>okenizer_config.json</a:t>
            </a:r>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三个文件复制到</a:t>
            </a:r>
            <a:r>
              <a:rPr lang="en-US" altLang="zh-CN" sz="1800" kern="100">
                <a:solidFill>
                  <a:srgbClr val="000000"/>
                </a:solidFill>
                <a:effectLst/>
                <a:latin typeface="Times New Roman" panose="02020603050405020304" pitchFamily="18" charset="0"/>
                <a:ea typeface="宋体" panose="02010600030101010101" pitchFamily="2" charset="-122"/>
              </a:rPr>
              <a:t>qwen_vl _sft</a:t>
            </a:r>
            <a:r>
              <a:rPr lang="zh-CN" altLang="zh-CN" sz="1800" kern="100">
                <a:solidFill>
                  <a:srgbClr val="000000"/>
                </a:solidFill>
                <a:effectLst/>
                <a:latin typeface="Times New Roman" panose="02020603050405020304" pitchFamily="18" charset="0"/>
                <a:ea typeface="宋体" panose="02010600030101010101" pitchFamily="2" charset="-122"/>
              </a:rPr>
              <a:t>文件中。</a:t>
            </a:r>
            <a:endParaRPr lang="zh-CN" altLang="zh-CN" sz="1800" kern="100">
              <a:effectLst/>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288238" y="2509778"/>
            <a:ext cx="7069335" cy="289089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4698722" cy="535531"/>
          </a:xfrm>
        </p:spPr>
        <p:txBody>
          <a:bodyPr/>
          <a:lstStyle/>
          <a:p>
            <a:r>
              <a:rPr lang="zh-CN" altLang="zh-CN"/>
              <a:t>多模态大模型的构建方法</a:t>
            </a:r>
            <a:endParaRPr lang="zh-CN" altLang="en-US" dirty="0"/>
          </a:p>
        </p:txBody>
      </p:sp>
      <p:sp>
        <p:nvSpPr>
          <p:cNvPr id="5" name="内容占位符 4"/>
          <p:cNvSpPr>
            <a:spLocks noGrp="1"/>
          </p:cNvSpPr>
          <p:nvPr>
            <p:ph idx="1"/>
          </p:nvPr>
        </p:nvSpPr>
        <p:spPr>
          <a:xfrm>
            <a:off x="164822" y="874926"/>
            <a:ext cx="11862356" cy="4351338"/>
          </a:xfrm>
        </p:spPr>
        <p:txBody>
          <a:bodyPr/>
          <a:lstStyle/>
          <a:p>
            <a:pPr algn="just"/>
            <a:r>
              <a:rPr lang="zh-CN" altLang="zh-CN" sz="1800" kern="100">
                <a:solidFill>
                  <a:srgbClr val="1F2328"/>
                </a:solidFill>
                <a:effectLst/>
                <a:latin typeface="Segoe UI" panose="020B0502040204020203" pitchFamily="34" charset="0"/>
                <a:ea typeface="宋体" panose="02010600030101010101" pitchFamily="2" charset="-122"/>
                <a:cs typeface="Segoe UI" panose="020B0502040204020203" pitchFamily="34" charset="0"/>
              </a:rPr>
              <a:t>模型推理</a:t>
            </a:r>
            <a:endParaRPr lang="zh-CN" altLang="zh-CN" sz="1800" kern="100">
              <a:effectLst/>
              <a:latin typeface="Times New Roman" panose="02020603050405020304" pitchFamily="18" charset="0"/>
              <a:ea typeface="宋体" panose="02010600030101010101" pitchFamily="2" charset="-122"/>
            </a:endParaRPr>
          </a:p>
          <a:p>
            <a:pPr indent="0" algn="just">
              <a:buNone/>
            </a:pPr>
            <a:r>
              <a:rPr lang="en-US" altLang="zh-CN" sz="1800" kern="100">
                <a:effectLst/>
                <a:latin typeface="Times New Roman" panose="02020603050405020304" pitchFamily="18" charset="0"/>
                <a:ea typeface="宋体" panose="02010600030101010101" pitchFamily="2" charset="-122"/>
              </a:rPr>
              <a:t>   </a:t>
            </a:r>
            <a:r>
              <a:rPr lang="zh-CN" altLang="zh-CN" sz="1800" kern="100">
                <a:effectLst/>
                <a:latin typeface="Times New Roman" panose="02020603050405020304" pitchFamily="18" charset="0"/>
                <a:ea typeface="宋体" panose="02010600030101010101" pitchFamily="2" charset="-122"/>
              </a:rPr>
              <a:t>模型合并后，可以通过执行推理任务来全面检测模型的性能与能力，包括其准确度、响应质量和处理特定任务的表现，确保模型满足预期的应用需求。</a:t>
            </a:r>
            <a:endParaRPr lang="zh-CN" altLang="zh-CN" sz="1800" kern="100">
              <a:effectLst/>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4750800" y="1718558"/>
            <a:ext cx="4117118" cy="50226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32008" y="2520615"/>
            <a:ext cx="7475220" cy="1044388"/>
          </a:xfrm>
        </p:spPr>
        <p:txBody>
          <a:bodyPr wrap="square"/>
          <a:lstStyle/>
          <a:p>
            <a:pPr algn="just">
              <a:lnSpc>
                <a:spcPct val="200000"/>
              </a:lnSpc>
            </a:pPr>
            <a:r>
              <a:rPr lang="zh-CN" altLang="zh-CN" sz="4000" b="1">
                <a:gradFill>
                  <a:gsLst>
                    <a:gs pos="0">
                      <a:srgbClr val="008E7D"/>
                    </a:gs>
                    <a:gs pos="53000">
                      <a:srgbClr val="005C51"/>
                    </a:gs>
                  </a:gsLst>
                  <a:lin ang="5400000" scaled="0"/>
                </a:gradFill>
                <a:ea typeface="方正正粗黑简体" panose="02000000000000000000" pitchFamily="2" charset="-122"/>
              </a:rPr>
              <a:t>部署多模态大语言模型</a:t>
            </a:r>
            <a:endParaRPr lang="en-US" altLang="zh-CN" sz="4000" b="1">
              <a:gradFill>
                <a:gsLst>
                  <a:gs pos="0">
                    <a:srgbClr val="008E7D"/>
                  </a:gs>
                  <a:gs pos="53000">
                    <a:srgbClr val="005C51"/>
                  </a:gs>
                </a:gsLst>
                <a:lin ang="5400000" scaled="0"/>
              </a:gradFill>
              <a:ea typeface="方正正粗黑简体" panose="02000000000000000000" pitchFamily="2" charset="-122"/>
            </a:endParaRPr>
          </a:p>
        </p:txBody>
      </p:sp>
      <p:sp>
        <p:nvSpPr>
          <p:cNvPr id="2" name="标题 2"/>
          <p:cNvSpPr>
            <a:spLocks noGrp="1"/>
          </p:cNvSpPr>
          <p:nvPr/>
        </p:nvSpPr>
        <p:spPr>
          <a:xfrm>
            <a:off x="3632043" y="2900206"/>
            <a:ext cx="823595" cy="6647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zh-CN" altLang="en-US" sz="4800" b="1" kern="1200">
                <a:solidFill>
                  <a:schemeClr val="accent4"/>
                </a:solidFill>
                <a:latin typeface="Arial" panose="020B0604020202020204" pitchFamily="34" charset="0"/>
                <a:ea typeface="微软雅黑" panose="020B0503020204020204" pitchFamily="34" charset="-122"/>
                <a:cs typeface="+mn-ea"/>
              </a:defRPr>
            </a:lvl1pPr>
          </a:lstStyle>
          <a:p>
            <a:pPr algn="ctr"/>
            <a:r>
              <a:rPr lang="zh-CN" altLang="en-US"/>
              <a:t>五</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3467616" cy="535531"/>
          </a:xfrm>
        </p:spPr>
        <p:txBody>
          <a:bodyPr/>
          <a:lstStyle/>
          <a:p>
            <a:r>
              <a:rPr lang="zh-CN" altLang="en-US" dirty="0"/>
              <a:t>部署多模态大模型</a:t>
            </a:r>
            <a:endParaRPr lang="zh-CN" altLang="en-US" dirty="0"/>
          </a:p>
        </p:txBody>
      </p:sp>
      <p:sp>
        <p:nvSpPr>
          <p:cNvPr id="5" name="内容占位符 4"/>
          <p:cNvSpPr>
            <a:spLocks noGrp="1"/>
          </p:cNvSpPr>
          <p:nvPr>
            <p:ph idx="1"/>
          </p:nvPr>
        </p:nvSpPr>
        <p:spPr>
          <a:xfrm>
            <a:off x="591888" y="1064360"/>
            <a:ext cx="8720063" cy="3750236"/>
          </a:xfrm>
        </p:spPr>
        <p:txBody>
          <a:bodyPr>
            <a:normAutofit fontScale="92500" lnSpcReduction="20000"/>
          </a:bodyPr>
          <a:lstStyle/>
          <a:p>
            <a:pPr algn="l">
              <a:buFont typeface="+mj-lt"/>
              <a:buAutoNum type="arabicPeriod"/>
            </a:pPr>
            <a:r>
              <a:rPr lang="en-US" altLang="zh-CN" b="0" i="0" dirty="0">
                <a:solidFill>
                  <a:srgbClr val="1F2328"/>
                </a:solidFill>
                <a:effectLst/>
                <a:latin typeface="-apple-system"/>
              </a:rPr>
              <a:t>Clone this repository and navigate to the source folder</a:t>
            </a:r>
            <a:endParaRPr lang="en-US" altLang="zh-CN" b="0" i="0" dirty="0">
              <a:solidFill>
                <a:srgbClr val="1F2328"/>
              </a:solidFill>
              <a:effectLst/>
              <a:latin typeface="-apple-system"/>
            </a:endParaRPr>
          </a:p>
          <a:p>
            <a:pPr marL="457200" lvl="1" indent="0">
              <a:buNone/>
            </a:pPr>
            <a:r>
              <a:rPr lang="en-US" altLang="zh-CN" b="0" i="0" dirty="0">
                <a:solidFill>
                  <a:srgbClr val="1F2328"/>
                </a:solidFill>
                <a:effectLst/>
                <a:latin typeface="-apple-system"/>
              </a:rPr>
              <a:t>git clone https://github.com/OpenBMB/MiniCPM-V.git</a:t>
            </a:r>
            <a:endParaRPr lang="en-US" altLang="zh-CN" b="0" i="0" dirty="0">
              <a:solidFill>
                <a:srgbClr val="1F2328"/>
              </a:solidFill>
              <a:effectLst/>
              <a:latin typeface="-apple-system"/>
            </a:endParaRPr>
          </a:p>
          <a:p>
            <a:pPr marL="457200" lvl="1" indent="0">
              <a:buNone/>
            </a:pPr>
            <a:r>
              <a:rPr lang="en-US" altLang="zh-CN" b="0" i="0" dirty="0">
                <a:solidFill>
                  <a:srgbClr val="1F2328"/>
                </a:solidFill>
                <a:effectLst/>
                <a:latin typeface="-apple-system"/>
              </a:rPr>
              <a:t>cd </a:t>
            </a:r>
            <a:r>
              <a:rPr lang="en-US" altLang="zh-CN" b="0" i="0" dirty="0" err="1">
                <a:solidFill>
                  <a:srgbClr val="1F2328"/>
                </a:solidFill>
                <a:effectLst/>
                <a:latin typeface="-apple-system"/>
              </a:rPr>
              <a:t>MiniCPM</a:t>
            </a:r>
            <a:r>
              <a:rPr lang="en-US" altLang="zh-CN" b="0" i="0" dirty="0">
                <a:solidFill>
                  <a:srgbClr val="1F2328"/>
                </a:solidFill>
                <a:effectLst/>
                <a:latin typeface="-apple-system"/>
              </a:rPr>
              <a:t>-V</a:t>
            </a:r>
            <a:endParaRPr lang="en-US" altLang="zh-CN" b="0" i="0" dirty="0">
              <a:solidFill>
                <a:srgbClr val="1F2328"/>
              </a:solidFill>
              <a:effectLst/>
              <a:latin typeface="-apple-system"/>
            </a:endParaRPr>
          </a:p>
          <a:p>
            <a:pPr algn="l">
              <a:buFont typeface="+mj-lt"/>
              <a:buAutoNum type="arabicPeriod"/>
            </a:pPr>
            <a:r>
              <a:rPr lang="zh-CN" altLang="en-US" dirty="0">
                <a:solidFill>
                  <a:srgbClr val="1F2328"/>
                </a:solidFill>
                <a:latin typeface="-apple-system"/>
              </a:rPr>
              <a:t>创建</a:t>
            </a:r>
            <a:r>
              <a:rPr lang="en-US" altLang="zh-CN" dirty="0" err="1">
                <a:solidFill>
                  <a:srgbClr val="1F2328"/>
                </a:solidFill>
                <a:latin typeface="-apple-system"/>
              </a:rPr>
              <a:t>conda</a:t>
            </a:r>
            <a:r>
              <a:rPr lang="zh-CN" altLang="en-US" dirty="0">
                <a:solidFill>
                  <a:srgbClr val="1F2328"/>
                </a:solidFill>
                <a:latin typeface="-apple-system"/>
              </a:rPr>
              <a:t>环境</a:t>
            </a:r>
            <a:endParaRPr lang="en-US" altLang="zh-CN" dirty="0">
              <a:solidFill>
                <a:srgbClr val="1F2328"/>
              </a:solidFill>
              <a:latin typeface="-apple-system"/>
            </a:endParaRPr>
          </a:p>
          <a:p>
            <a:pPr marL="457200" lvl="1" indent="0">
              <a:buNone/>
            </a:pPr>
            <a:r>
              <a:rPr lang="en-US" altLang="zh-CN" dirty="0" err="1">
                <a:solidFill>
                  <a:srgbClr val="1F2328"/>
                </a:solidFill>
                <a:latin typeface="-apple-system"/>
              </a:rPr>
              <a:t>conda</a:t>
            </a:r>
            <a:r>
              <a:rPr lang="en-US" altLang="zh-CN" dirty="0">
                <a:solidFill>
                  <a:srgbClr val="1F2328"/>
                </a:solidFill>
                <a:latin typeface="-apple-system"/>
              </a:rPr>
              <a:t> create -n </a:t>
            </a:r>
            <a:r>
              <a:rPr lang="en-US" altLang="zh-CN" dirty="0" err="1">
                <a:solidFill>
                  <a:srgbClr val="1F2328"/>
                </a:solidFill>
                <a:latin typeface="-apple-system"/>
              </a:rPr>
              <a:t>MiniCPM</a:t>
            </a:r>
            <a:r>
              <a:rPr lang="en-US" altLang="zh-CN" dirty="0">
                <a:solidFill>
                  <a:srgbClr val="1F2328"/>
                </a:solidFill>
                <a:latin typeface="-apple-system"/>
              </a:rPr>
              <a:t>-V python=3.10 -y</a:t>
            </a:r>
            <a:endParaRPr lang="en-US" altLang="zh-CN" dirty="0">
              <a:solidFill>
                <a:srgbClr val="1F2328"/>
              </a:solidFill>
              <a:latin typeface="-apple-system"/>
            </a:endParaRPr>
          </a:p>
          <a:p>
            <a:pPr marL="457200" lvl="1" indent="0">
              <a:buNone/>
            </a:pPr>
            <a:r>
              <a:rPr lang="en-US" altLang="zh-CN" dirty="0" err="1">
                <a:solidFill>
                  <a:srgbClr val="1F2328"/>
                </a:solidFill>
                <a:latin typeface="-apple-system"/>
              </a:rPr>
              <a:t>conda</a:t>
            </a:r>
            <a:r>
              <a:rPr lang="en-US" altLang="zh-CN" dirty="0">
                <a:solidFill>
                  <a:srgbClr val="1F2328"/>
                </a:solidFill>
                <a:latin typeface="-apple-system"/>
              </a:rPr>
              <a:t> activate </a:t>
            </a:r>
            <a:r>
              <a:rPr lang="en-US" altLang="zh-CN" dirty="0" err="1">
                <a:solidFill>
                  <a:srgbClr val="1F2328"/>
                </a:solidFill>
                <a:latin typeface="-apple-system"/>
              </a:rPr>
              <a:t>MiniCPM</a:t>
            </a:r>
            <a:r>
              <a:rPr lang="en-US" altLang="zh-CN" dirty="0">
                <a:solidFill>
                  <a:srgbClr val="1F2328"/>
                </a:solidFill>
                <a:latin typeface="-apple-system"/>
              </a:rPr>
              <a:t>-V</a:t>
            </a:r>
            <a:endParaRPr lang="en-US" altLang="zh-CN" dirty="0">
              <a:solidFill>
                <a:srgbClr val="1F2328"/>
              </a:solidFill>
              <a:latin typeface="-apple-system"/>
            </a:endParaRPr>
          </a:p>
          <a:p>
            <a:pPr algn="l">
              <a:buFont typeface="+mj-lt"/>
              <a:buAutoNum type="arabicPeriod"/>
            </a:pPr>
            <a:r>
              <a:rPr lang="zh-CN" altLang="en-US" b="0" i="0" dirty="0">
                <a:solidFill>
                  <a:srgbClr val="1F2328"/>
                </a:solidFill>
                <a:effectLst/>
                <a:latin typeface="-apple-system"/>
              </a:rPr>
              <a:t>安装依赖</a:t>
            </a:r>
            <a:endParaRPr lang="en-US" altLang="zh-CN" b="0" i="0" dirty="0">
              <a:solidFill>
                <a:srgbClr val="1F2328"/>
              </a:solidFill>
              <a:effectLst/>
              <a:latin typeface="-apple-system"/>
            </a:endParaRPr>
          </a:p>
          <a:p>
            <a:pPr marL="457200" lvl="1" indent="0">
              <a:buNone/>
            </a:pPr>
            <a:r>
              <a:rPr lang="en-US" altLang="zh-CN" b="0" i="0" dirty="0">
                <a:solidFill>
                  <a:srgbClr val="1F2328"/>
                </a:solidFill>
                <a:effectLst/>
                <a:latin typeface="-apple-system"/>
              </a:rPr>
              <a:t>pip install -r requirements.txt</a:t>
            </a:r>
            <a:endParaRPr lang="en-US" altLang="zh-CN" b="0" i="0" dirty="0">
              <a:solidFill>
                <a:srgbClr val="1F2328"/>
              </a:solidFill>
              <a:effectLst/>
              <a:latin typeface="-apple-syste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3605474" cy="535531"/>
          </a:xfrm>
        </p:spPr>
        <p:txBody>
          <a:bodyPr/>
          <a:lstStyle/>
          <a:p>
            <a:r>
              <a:rPr lang="zh-CN" altLang="en-US" dirty="0"/>
              <a:t>多轮对话推理示例</a:t>
            </a:r>
            <a:endParaRPr lang="zh-CN" altLang="en-US" dirty="0"/>
          </a:p>
        </p:txBody>
      </p:sp>
      <p:pic>
        <p:nvPicPr>
          <p:cNvPr id="307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3376" y="1313436"/>
            <a:ext cx="1747156" cy="131036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2"/>
          <a:stretch>
            <a:fillRect/>
          </a:stretch>
        </p:blipFill>
        <p:spPr>
          <a:xfrm>
            <a:off x="4670612" y="143822"/>
            <a:ext cx="7225553" cy="6714178"/>
          </a:xfrm>
          <a:prstGeom prst="rect">
            <a:avLst/>
          </a:prstGeom>
        </p:spPr>
      </p:pic>
      <p:sp>
        <p:nvSpPr>
          <p:cNvPr id="10" name="文本框 9"/>
          <p:cNvSpPr txBox="1"/>
          <p:nvPr/>
        </p:nvSpPr>
        <p:spPr>
          <a:xfrm>
            <a:off x="534562" y="1895504"/>
            <a:ext cx="9032032" cy="4524315"/>
          </a:xfrm>
          <a:prstGeom prst="rect">
            <a:avLst/>
          </a:prstGeom>
          <a:solidFill>
            <a:schemeClr val="tx1">
              <a:alpha val="80000"/>
            </a:schemeClr>
          </a:solidFill>
        </p:spPr>
        <p:txBody>
          <a:bodyPr wrap="square" rtlCol="0">
            <a:spAutoFit/>
          </a:bodyPr>
          <a:lstStyle/>
          <a:p>
            <a:r>
              <a:rPr lang="zh-CN" altLang="en-US" dirty="0">
                <a:solidFill>
                  <a:schemeClr val="bg1"/>
                </a:solidFill>
              </a:rPr>
              <a:t>输出</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"The aircraft in the image is an Airbus A380, which can be identified by its large size, double-deck structure, and the distinctive shape of its wings and engines. The A380 is a wide-body aircraft known for being the world's largest passenger airliner, designed for long-haul flights. It has four engines, which are characteristic of large commercial aircraft. The registration number on the aircraft can also provide specific information about the model if looked up in an aviation database."</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"The Airbus A380 is a double-deck, wide-body, four-engine jet airliner made by Airbus. It is the world's largest passenger airliner and is known for its long-haul capabilities. The aircraft was developed to improve efficiency and comfort for passengers traveling over long distances. It has two full-length passenger decks, which can accommodate more passengers than a typical single-aisle airplane. The A380 has been operated by airlines such as Lufthansa, Singapore Airlines, and Emirates, among others. It is widely recognized for its unique design and significant impact on the aviation industry."</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2646878" cy="535531"/>
          </a:xfrm>
        </p:spPr>
        <p:txBody>
          <a:bodyPr/>
          <a:lstStyle/>
          <a:p>
            <a:r>
              <a:rPr lang="zh-CN" altLang="en-US"/>
              <a:t>多模态大模型</a:t>
            </a:r>
            <a:endParaRPr lang="zh-CN" altLang="en-US" dirty="0"/>
          </a:p>
        </p:txBody>
      </p:sp>
      <p:sp>
        <p:nvSpPr>
          <p:cNvPr id="5" name="内容占位符 4"/>
          <p:cNvSpPr>
            <a:spLocks noGrp="1"/>
          </p:cNvSpPr>
          <p:nvPr>
            <p:ph idx="1"/>
          </p:nvPr>
        </p:nvSpPr>
        <p:spPr/>
        <p:txBody>
          <a:bodyPr/>
          <a:lstStyle/>
          <a:p>
            <a:pPr marL="0" indent="0">
              <a:buNone/>
            </a:pPr>
            <a:endParaRPr lang="en-US" altLang="zh-CN" dirty="0"/>
          </a:p>
          <a:p>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多模态大模型（</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Multimodal Large Model</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是指能够处理和融合多种不同类型的数据（即模态）的大型机器学习模型。这些模型通常具备处理图像、文本、音频、视频等不同形式数据的能力，并且能够在这些不同的模态之间建立联系。多模态大模型的目标是在各种应用中实现更全面、更深入的信息理解和交互，例如跨模态检索、多模态生成、多模态问答等。</a:t>
            </a:r>
            <a:endParaRPr lang="zh-CN"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5407249" cy="535531"/>
          </a:xfrm>
        </p:spPr>
        <p:txBody>
          <a:bodyPr/>
          <a:lstStyle/>
          <a:p>
            <a:r>
              <a:rPr lang="zh-CN" altLang="en-US" dirty="0"/>
              <a:t>部署多模态大模型</a:t>
            </a:r>
            <a:r>
              <a:rPr lang="en-US" altLang="zh-CN" dirty="0"/>
              <a:t>-</a:t>
            </a:r>
            <a:r>
              <a:rPr lang="en-US" altLang="zh-CN" dirty="0" err="1"/>
              <a:t>Vllm</a:t>
            </a:r>
            <a:r>
              <a:rPr lang="zh-CN" altLang="en-US" dirty="0"/>
              <a:t>部署</a:t>
            </a:r>
            <a:endParaRPr lang="zh-CN" altLang="en-US" dirty="0"/>
          </a:p>
        </p:txBody>
      </p:sp>
      <p:sp>
        <p:nvSpPr>
          <p:cNvPr id="5" name="内容占位符 4"/>
          <p:cNvSpPr>
            <a:spLocks noGrp="1"/>
          </p:cNvSpPr>
          <p:nvPr>
            <p:ph idx="1"/>
          </p:nvPr>
        </p:nvSpPr>
        <p:spPr>
          <a:xfrm>
            <a:off x="232013" y="1215585"/>
            <a:ext cx="2747865" cy="1356196"/>
          </a:xfrm>
        </p:spPr>
        <p:txBody>
          <a:bodyPr/>
          <a:lstStyle/>
          <a:p>
            <a:pPr marL="0" indent="0">
              <a:buNone/>
            </a:pPr>
            <a:r>
              <a:rPr lang="en-US" altLang="zh-CN" dirty="0"/>
              <a:t>pip install </a:t>
            </a:r>
            <a:r>
              <a:rPr lang="en-US" altLang="zh-CN" dirty="0" err="1"/>
              <a:t>vllm</a:t>
            </a:r>
            <a:endParaRPr lang="en-US" altLang="zh-CN" dirty="0"/>
          </a:p>
          <a:p>
            <a:pPr marL="0" indent="0">
              <a:buNone/>
            </a:pPr>
            <a:endParaRPr lang="en-US" altLang="zh-CN" dirty="0"/>
          </a:p>
        </p:txBody>
      </p:sp>
      <p:pic>
        <p:nvPicPr>
          <p:cNvPr id="4" name="图片 3"/>
          <p:cNvPicPr>
            <a:picLocks noChangeAspect="1"/>
          </p:cNvPicPr>
          <p:nvPr/>
        </p:nvPicPr>
        <p:blipFill>
          <a:blip r:embed="rId1"/>
          <a:stretch>
            <a:fillRect/>
          </a:stretch>
        </p:blipFill>
        <p:spPr>
          <a:xfrm>
            <a:off x="6221016" y="64293"/>
            <a:ext cx="5250656" cy="669369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32013" y="339395"/>
            <a:ext cx="5514651" cy="535531"/>
          </a:xfrm>
        </p:spPr>
        <p:txBody>
          <a:bodyPr/>
          <a:lstStyle/>
          <a:p>
            <a:r>
              <a:rPr lang="zh-CN" altLang="en-US" dirty="0"/>
              <a:t>部署多模态大模</a:t>
            </a:r>
            <a:r>
              <a:rPr lang="en-US" altLang="zh-CN" dirty="0"/>
              <a:t>-</a:t>
            </a:r>
            <a:r>
              <a:rPr lang="en-US" altLang="zh-CN" dirty="0" err="1"/>
              <a:t>Ollama</a:t>
            </a:r>
            <a:r>
              <a:rPr lang="zh-CN" altLang="en-US" dirty="0"/>
              <a:t>部署</a:t>
            </a:r>
            <a:endParaRPr lang="zh-CN" altLang="en-US" dirty="0"/>
          </a:p>
        </p:txBody>
      </p:sp>
      <p:pic>
        <p:nvPicPr>
          <p:cNvPr id="4" name="图片 3" descr="图形用户界面&#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977" y="2498887"/>
            <a:ext cx="11383345" cy="2851879"/>
          </a:xfrm>
          <a:prstGeom prst="rect">
            <a:avLst/>
          </a:prstGeom>
        </p:spPr>
      </p:pic>
      <p:sp>
        <p:nvSpPr>
          <p:cNvPr id="7" name="内容占位符 4"/>
          <p:cNvSpPr txBox="1"/>
          <p:nvPr/>
        </p:nvSpPr>
        <p:spPr>
          <a:xfrm>
            <a:off x="529542" y="874926"/>
            <a:ext cx="8720063" cy="375023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zh-CN" altLang="en-US" dirty="0">
                <a:solidFill>
                  <a:srgbClr val="1F2328"/>
                </a:solidFill>
                <a:latin typeface="-apple-system"/>
              </a:rPr>
              <a:t>安装</a:t>
            </a:r>
            <a:r>
              <a:rPr lang="en-US" altLang="zh-CN" dirty="0" err="1">
                <a:solidFill>
                  <a:srgbClr val="1F2328"/>
                </a:solidFill>
                <a:latin typeface="-apple-system"/>
              </a:rPr>
              <a:t>Ollama</a:t>
            </a:r>
            <a:endParaRPr lang="en-US" altLang="zh-CN" dirty="0">
              <a:solidFill>
                <a:srgbClr val="1F2328"/>
              </a:solidFill>
              <a:latin typeface="-apple-system"/>
            </a:endParaRPr>
          </a:p>
          <a:p>
            <a:pPr>
              <a:buFont typeface="+mj-lt"/>
              <a:buAutoNum type="arabicPeriod"/>
            </a:pPr>
            <a:r>
              <a:rPr lang="en-US" altLang="zh-CN" dirty="0" err="1">
                <a:solidFill>
                  <a:srgbClr val="1F2328"/>
                </a:solidFill>
                <a:latin typeface="-apple-system"/>
              </a:rPr>
              <a:t>Ollama</a:t>
            </a:r>
            <a:r>
              <a:rPr lang="en-US" altLang="zh-CN" dirty="0">
                <a:solidFill>
                  <a:srgbClr val="1F2328"/>
                </a:solidFill>
                <a:latin typeface="-apple-system"/>
              </a:rPr>
              <a:t> run </a:t>
            </a:r>
            <a:r>
              <a:rPr lang="en-US" altLang="zh-CN" dirty="0" err="1">
                <a:solidFill>
                  <a:srgbClr val="1F2328"/>
                </a:solidFill>
                <a:latin typeface="-apple-system"/>
              </a:rPr>
              <a:t>minicpm</a:t>
            </a:r>
            <a:r>
              <a:rPr lang="en-US" altLang="zh-CN" dirty="0">
                <a:solidFill>
                  <a:srgbClr val="1F2328"/>
                </a:solidFill>
                <a:latin typeface="-apple-system"/>
              </a:rPr>
              <a:t>-v</a:t>
            </a:r>
            <a:endParaRPr lang="en-US" altLang="zh-CN" dirty="0">
              <a:solidFill>
                <a:srgbClr val="1F2328"/>
              </a:solidFill>
              <a:latin typeface="-apple-syste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62582" y="-184383"/>
            <a:ext cx="9387069" cy="4431665"/>
          </a:xfrm>
        </p:spPr>
        <p:txBody>
          <a:bodyPr/>
          <a:lstStyle/>
          <a:p>
            <a:pPr algn="ctr">
              <a:lnSpc>
                <a:spcPct val="150000"/>
              </a:lnSpc>
            </a:pPr>
            <a:br>
              <a:rPr lang="zh-CN" altLang="en-US" dirty="0"/>
            </a:br>
            <a:br>
              <a:rPr lang="zh-CN" altLang="en-US" dirty="0"/>
            </a:br>
            <a:r>
              <a:rPr lang="zh-CN" altLang="en-US" dirty="0"/>
              <a:t>感谢！</a:t>
            </a:r>
            <a:br>
              <a:rPr lang="zh-CN" altLang="en-US" dirty="0"/>
            </a:br>
            <a:r>
              <a:rPr lang="zh-CN" altLang="en-US" dirty="0"/>
              <a:t>恳请各位专家学者批评指正！</a:t>
            </a:r>
            <a:endParaRPr lang="zh-CN" altLang="en-US" dirty="0"/>
          </a:p>
        </p:txBody>
      </p:sp>
      <p:sp>
        <p:nvSpPr>
          <p:cNvPr id="7" name="副标题 4"/>
          <p:cNvSpPr txBox="1"/>
          <p:nvPr/>
        </p:nvSpPr>
        <p:spPr>
          <a:xfrm>
            <a:off x="1821815" y="4003675"/>
            <a:ext cx="9128125" cy="1116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646878" cy="535531"/>
          </a:xfrm>
        </p:spPr>
        <p:txBody>
          <a:bodyPr/>
          <a:lstStyle/>
          <a:p>
            <a:pPr algn="l"/>
            <a:r>
              <a:rPr lang="zh-CN" altLang="en-US"/>
              <a:t>多模态大模型</a:t>
            </a:r>
            <a:endParaRPr lang="zh-CN" altLang="en-US" dirty="0"/>
          </a:p>
        </p:txBody>
      </p:sp>
      <p:sp>
        <p:nvSpPr>
          <p:cNvPr id="4" name="文本框 3"/>
          <p:cNvSpPr txBox="1"/>
          <p:nvPr/>
        </p:nvSpPr>
        <p:spPr>
          <a:xfrm>
            <a:off x="879475" y="1098550"/>
            <a:ext cx="9900444" cy="3921073"/>
          </a:xfrm>
          <a:prstGeom prst="rect">
            <a:avLst/>
          </a:prstGeom>
          <a:noFill/>
        </p:spPr>
        <p:txBody>
          <a:bodyPr wrap="square" rtlCol="0" anchor="t">
            <a:spAutoFit/>
          </a:bodyPr>
          <a:lstStyle/>
          <a:p>
            <a:pPr marL="228600" indent="-228600" algn="l">
              <a:lnSpc>
                <a:spcPct val="120000"/>
              </a:lnSpc>
              <a:spcBef>
                <a:spcPts val="1000"/>
              </a:spcBef>
              <a:buClrTx/>
              <a:buSzTx/>
              <a:buFont typeface="Wingdings" panose="05000000000000000000" pitchFamily="2" charset="2"/>
              <a:buChar char="u"/>
            </a:pPr>
            <a:r>
              <a:rPr lang="zh-CN" altLang="en-US" sz="2400" b="1">
                <a:latin typeface="Times New Roman" panose="02020603050405020304" pitchFamily="18" charset="0"/>
                <a:ea typeface="楷体" panose="02010609060101010101" pitchFamily="49" charset="-122"/>
                <a:cs typeface="Times New Roman" panose="02020603050405020304" pitchFamily="18" charset="0"/>
              </a:rPr>
              <a:t>多模态大模型进展</a:t>
            </a: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200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a:latin typeface="Times New Roman" panose="02020603050405020304" pitchFamily="18" charset="0"/>
                <a:ea typeface="楷体" panose="02010609060101010101" pitchFamily="49" charset="-122"/>
                <a:cs typeface="Times New Roman" panose="02020603050405020304" pitchFamily="18" charset="0"/>
              </a:rPr>
              <a:t>经调研</a:t>
            </a:r>
            <a:r>
              <a:rPr lang="en-US" altLang="zh-CN" sz="2000">
                <a:latin typeface="Times New Roman" panose="02020603050405020304" pitchFamily="18" charset="0"/>
                <a:ea typeface="楷体" panose="02010609060101010101" pitchFamily="49" charset="-122"/>
                <a:cs typeface="Times New Roman" panose="02020603050405020304" pitchFamily="18" charset="0"/>
              </a:rPr>
              <a:t>2024</a:t>
            </a:r>
            <a:r>
              <a:rPr lang="zh-CN" altLang="en-US" sz="2000">
                <a:latin typeface="Times New Roman" panose="02020603050405020304" pitchFamily="18" charset="0"/>
                <a:ea typeface="楷体" panose="02010609060101010101" pitchFamily="49" charset="-122"/>
                <a:cs typeface="Times New Roman" panose="02020603050405020304" pitchFamily="18" charset="0"/>
              </a:rPr>
              <a:t>年以来学术界和产业界的多模态大模型 </a:t>
            </a:r>
            <a:r>
              <a:rPr lang="en-US" altLang="zh-CN" sz="2000">
                <a:latin typeface="Times New Roman" panose="02020603050405020304" pitchFamily="18" charset="0"/>
                <a:ea typeface="楷体" panose="02010609060101010101" pitchFamily="49" charset="-122"/>
                <a:cs typeface="Times New Roman" panose="02020603050405020304" pitchFamily="18" charset="0"/>
              </a:rPr>
              <a:t>(Multimodal Large Language Models, MLLM)</a:t>
            </a:r>
            <a:r>
              <a:rPr lang="zh-CN" altLang="en-US" sz="2000">
                <a:latin typeface="Times New Roman" panose="02020603050405020304" pitchFamily="18" charset="0"/>
                <a:ea typeface="楷体" panose="02010609060101010101" pitchFamily="49" charset="-122"/>
                <a:cs typeface="Times New Roman" panose="02020603050405020304" pitchFamily="18" charset="0"/>
              </a:rPr>
              <a:t> ，发现最新流行的</a:t>
            </a:r>
            <a:r>
              <a:rPr lang="en-US" altLang="zh-CN" sz="2000">
                <a:latin typeface="Times New Roman" panose="02020603050405020304" pitchFamily="18" charset="0"/>
                <a:ea typeface="楷体" panose="02010609060101010101" pitchFamily="49" charset="-122"/>
                <a:cs typeface="Times New Roman" panose="02020603050405020304" pitchFamily="18" charset="0"/>
              </a:rPr>
              <a:t>MLLM</a:t>
            </a:r>
            <a:r>
              <a:rPr lang="zh-CN" altLang="en-US" sz="2000">
                <a:latin typeface="Times New Roman" panose="02020603050405020304" pitchFamily="18" charset="0"/>
                <a:ea typeface="楷体" panose="02010609060101010101" pitchFamily="49" charset="-122"/>
                <a:cs typeface="Times New Roman" panose="02020603050405020304" pitchFamily="18" charset="0"/>
              </a:rPr>
              <a:t>架构大多采用类</a:t>
            </a:r>
            <a:r>
              <a:rPr lang="en-US" altLang="zh-CN" sz="2000">
                <a:latin typeface="Times New Roman" panose="02020603050405020304" pitchFamily="18" charset="0"/>
                <a:ea typeface="楷体" panose="02010609060101010101" pitchFamily="49" charset="-122"/>
                <a:cs typeface="Times New Roman" panose="02020603050405020304" pitchFamily="18" charset="0"/>
              </a:rPr>
              <a:t>LLaVA</a:t>
            </a:r>
            <a:r>
              <a:rPr lang="zh-CN" altLang="en-US" sz="200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000" b="1">
                <a:latin typeface="Times New Roman" panose="02020603050405020304" pitchFamily="18" charset="0"/>
                <a:ea typeface="楷体" panose="02010609060101010101" pitchFamily="49" charset="-122"/>
                <a:cs typeface="Times New Roman" panose="02020603050405020304" pitchFamily="18" charset="0"/>
              </a:rPr>
              <a:t>ViT+MLP+LLM</a:t>
            </a:r>
            <a:r>
              <a:rPr lang="zh-CN" altLang="en-US" sz="2000">
                <a:latin typeface="Times New Roman" panose="02020603050405020304" pitchFamily="18" charset="0"/>
                <a:ea typeface="楷体" panose="02010609060101010101" pitchFamily="49" charset="-122"/>
                <a:cs typeface="Times New Roman" panose="02020603050405020304" pitchFamily="18" charset="0"/>
              </a:rPr>
              <a:t>范式。得益于</a:t>
            </a:r>
            <a:r>
              <a:rPr lang="en-US" altLang="zh-CN" sz="2000">
                <a:latin typeface="Times New Roman" panose="02020603050405020304" pitchFamily="18" charset="0"/>
                <a:ea typeface="楷体" panose="02010609060101010101" pitchFamily="49" charset="-122"/>
                <a:cs typeface="Times New Roman" panose="02020603050405020304" pitchFamily="18" charset="0"/>
              </a:rPr>
              <a:t>LLaVA</a:t>
            </a:r>
            <a:r>
              <a:rPr lang="zh-CN" altLang="en-US" sz="2000">
                <a:latin typeface="Times New Roman" panose="02020603050405020304" pitchFamily="18" charset="0"/>
                <a:ea typeface="楷体" panose="02010609060101010101" pitchFamily="49" charset="-122"/>
                <a:cs typeface="Times New Roman" panose="02020603050405020304" pitchFamily="18" charset="0"/>
              </a:rPr>
              <a:t>的精简设计、数据和训练高效性、更强的</a:t>
            </a:r>
            <a:r>
              <a:rPr lang="en-US" altLang="zh-CN" sz="2000">
                <a:latin typeface="Times New Roman" panose="02020603050405020304" pitchFamily="18" charset="0"/>
                <a:ea typeface="楷体" panose="02010609060101010101" pitchFamily="49" charset="-122"/>
                <a:cs typeface="Times New Roman" panose="02020603050405020304" pitchFamily="18" charset="0"/>
              </a:rPr>
              <a:t>baseline</a:t>
            </a:r>
            <a:r>
              <a:rPr lang="zh-CN" altLang="en-US" sz="2000">
                <a:latin typeface="Times New Roman" panose="02020603050405020304" pitchFamily="18" charset="0"/>
                <a:ea typeface="楷体" panose="02010609060101010101" pitchFamily="49" charset="-122"/>
                <a:cs typeface="Times New Roman" panose="02020603050405020304" pitchFamily="18" charset="0"/>
              </a:rPr>
              <a:t>性能，</a:t>
            </a:r>
            <a:r>
              <a:rPr lang="en-US" altLang="zh-CN" sz="2000">
                <a:latin typeface="Times New Roman" panose="02020603050405020304" pitchFamily="18" charset="0"/>
                <a:ea typeface="楷体" panose="02010609060101010101" pitchFamily="49" charset="-122"/>
                <a:cs typeface="Times New Roman" panose="02020603050405020304" pitchFamily="18" charset="0"/>
              </a:rPr>
              <a:t>LLaVA</a:t>
            </a:r>
            <a:r>
              <a:rPr lang="zh-CN" altLang="en-US" sz="2000">
                <a:latin typeface="Times New Roman" panose="02020603050405020304" pitchFamily="18" charset="0"/>
                <a:ea typeface="楷体" panose="02010609060101010101" pitchFamily="49" charset="-122"/>
                <a:cs typeface="Times New Roman" panose="02020603050405020304" pitchFamily="18" charset="0"/>
              </a:rPr>
              <a:t>架构建立起了良好的应用生态。</a:t>
            </a:r>
            <a:endParaRPr lang="en-US" altLang="zh-CN" sz="200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000">
                <a:latin typeface="Times New Roman" panose="02020603050405020304" pitchFamily="18" charset="0"/>
                <a:ea typeface="楷体" panose="02010609060101010101" pitchFamily="49" charset="-122"/>
                <a:cs typeface="Times New Roman" panose="02020603050405020304" pitchFamily="18" charset="0"/>
              </a:rPr>
              <a:t>国内也涌现出了高质量的</a:t>
            </a:r>
            <a:r>
              <a:rPr lang="en-US" altLang="zh-CN" sz="2000">
                <a:latin typeface="Times New Roman" panose="02020603050405020304" pitchFamily="18" charset="0"/>
                <a:ea typeface="楷体" panose="02010609060101010101" pitchFamily="49" charset="-122"/>
                <a:cs typeface="Times New Roman" panose="02020603050405020304" pitchFamily="18" charset="0"/>
              </a:rPr>
              <a:t>MLLM</a:t>
            </a:r>
            <a:r>
              <a:rPr lang="zh-CN" altLang="en-US" sz="200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Ø"/>
            </a:pPr>
            <a:r>
              <a:rPr lang="en-US" altLang="zh-CN" sz="2000">
                <a:latin typeface="Times New Roman" panose="02020603050405020304" pitchFamily="18" charset="0"/>
                <a:ea typeface="楷体" panose="02010609060101010101" pitchFamily="49" charset="-122"/>
                <a:cs typeface="Times New Roman" panose="02020603050405020304" pitchFamily="18" charset="0"/>
              </a:rPr>
              <a:t>InternVL</a:t>
            </a:r>
            <a:r>
              <a:rPr lang="zh-CN" altLang="en-US" sz="2000">
                <a:latin typeface="Times New Roman" panose="02020603050405020304" pitchFamily="18" charset="0"/>
                <a:ea typeface="楷体" panose="02010609060101010101" pitchFamily="49" charset="-122"/>
                <a:cs typeface="Times New Roman" panose="02020603050405020304" pitchFamily="18" charset="0"/>
              </a:rPr>
              <a:t>拉近了开源模型与</a:t>
            </a:r>
            <a:r>
              <a:rPr lang="en-US" altLang="zh-CN" sz="2000">
                <a:latin typeface="Times New Roman" panose="02020603050405020304" pitchFamily="18" charset="0"/>
                <a:ea typeface="楷体" panose="02010609060101010101" pitchFamily="49" charset="-122"/>
                <a:cs typeface="Times New Roman" panose="02020603050405020304" pitchFamily="18" charset="0"/>
              </a:rPr>
              <a:t>GPT-4V</a:t>
            </a:r>
            <a:r>
              <a:rPr lang="zh-CN" altLang="en-US" sz="2000">
                <a:latin typeface="Times New Roman" panose="02020603050405020304" pitchFamily="18" charset="0"/>
                <a:ea typeface="楷体" panose="02010609060101010101" pitchFamily="49" charset="-122"/>
                <a:cs typeface="Times New Roman" panose="02020603050405020304" pitchFamily="18" charset="0"/>
              </a:rPr>
              <a:t>的差距，具备</a:t>
            </a:r>
            <a:r>
              <a:rPr lang="en-US" altLang="zh-CN" sz="2000">
                <a:latin typeface="Times New Roman" panose="02020603050405020304" pitchFamily="18" charset="0"/>
                <a:ea typeface="楷体" panose="02010609060101010101" pitchFamily="49" charset="-122"/>
                <a:cs typeface="Times New Roman" panose="02020603050405020304" pitchFamily="18" charset="0"/>
              </a:rPr>
              <a:t>4K</a:t>
            </a:r>
            <a:r>
              <a:rPr lang="zh-CN" altLang="en-US" sz="2000">
                <a:latin typeface="Times New Roman" panose="02020603050405020304" pitchFamily="18" charset="0"/>
                <a:ea typeface="楷体" panose="02010609060101010101" pitchFamily="49" charset="-122"/>
                <a:cs typeface="Times New Roman" panose="02020603050405020304" pitchFamily="18" charset="0"/>
              </a:rPr>
              <a:t>高分辨率处理能力。</a:t>
            </a:r>
            <a:endParaRPr lang="en-US" altLang="zh-CN" sz="200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Ø"/>
            </a:pPr>
            <a:r>
              <a:rPr lang="zh-CN" altLang="en-US" sz="2000">
                <a:latin typeface="Times New Roman" panose="02020603050405020304" pitchFamily="18" charset="0"/>
                <a:ea typeface="楷体" panose="02010609060101010101" pitchFamily="49" charset="-122"/>
                <a:cs typeface="Times New Roman" panose="02020603050405020304" pitchFamily="18" charset="0"/>
              </a:rPr>
              <a:t>而</a:t>
            </a:r>
            <a:r>
              <a:rPr lang="en-US" altLang="zh-CN" sz="2000">
                <a:latin typeface="Times New Roman" panose="02020603050405020304" pitchFamily="18" charset="0"/>
                <a:ea typeface="楷体" panose="02010609060101010101" pitchFamily="49" charset="-122"/>
                <a:cs typeface="Times New Roman" panose="02020603050405020304" pitchFamily="18" charset="0"/>
              </a:rPr>
              <a:t>MiniCPM-V</a:t>
            </a:r>
            <a:r>
              <a:rPr lang="zh-CN" altLang="en-US" sz="2000">
                <a:latin typeface="Times New Roman" panose="02020603050405020304" pitchFamily="18" charset="0"/>
                <a:ea typeface="楷体" panose="02010609060101010101" pitchFamily="49" charset="-122"/>
                <a:cs typeface="Times New Roman" panose="02020603050405020304" pitchFamily="18" charset="0"/>
              </a:rPr>
              <a:t>实现了高效端侧部署，让小模型也能抗衡顶尖的闭源模型。</a:t>
            </a:r>
            <a:endParaRPr lang="en-US" altLang="zh-CN" sz="200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Ø"/>
            </a:pPr>
            <a:r>
              <a:rPr lang="zh-CN" altLang="en-US" sz="2000">
                <a:latin typeface="Times New Roman" panose="02020603050405020304" pitchFamily="18" charset="0"/>
                <a:ea typeface="楷体" panose="02010609060101010101" pitchFamily="49" charset="-122"/>
                <a:cs typeface="Times New Roman" panose="02020603050405020304" pitchFamily="18" charset="0"/>
              </a:rPr>
              <a:t>最新的</a:t>
            </a:r>
            <a:r>
              <a:rPr lang="en-US" altLang="zh-CN" sz="2000">
                <a:latin typeface="Times New Roman" panose="02020603050405020304" pitchFamily="18" charset="0"/>
                <a:ea typeface="楷体" panose="02010609060101010101" pitchFamily="49" charset="-122"/>
                <a:cs typeface="Times New Roman" panose="02020603050405020304" pitchFamily="18" charset="0"/>
              </a:rPr>
              <a:t>Cambrian-1</a:t>
            </a:r>
            <a:r>
              <a:rPr lang="zh-CN" altLang="en-US" sz="2000">
                <a:latin typeface="Times New Roman" panose="02020603050405020304" pitchFamily="18" charset="0"/>
                <a:ea typeface="楷体" panose="02010609060101010101" pitchFamily="49" charset="-122"/>
                <a:cs typeface="Times New Roman" panose="02020603050405020304" pitchFamily="18" charset="0"/>
              </a:rPr>
              <a:t>则是鼓励研究者跳出当前</a:t>
            </a:r>
            <a:r>
              <a:rPr lang="en-US" altLang="zh-CN" sz="2000">
                <a:latin typeface="Times New Roman" panose="02020603050405020304" pitchFamily="18" charset="0"/>
                <a:ea typeface="楷体" panose="02010609060101010101" pitchFamily="49" charset="-122"/>
                <a:cs typeface="Times New Roman" panose="02020603050405020304" pitchFamily="18" charset="0"/>
              </a:rPr>
              <a:t>MLLM</a:t>
            </a:r>
            <a:r>
              <a:rPr lang="zh-CN" altLang="en-US" sz="2000">
                <a:latin typeface="Times New Roman" panose="02020603050405020304" pitchFamily="18" charset="0"/>
                <a:ea typeface="楷体" panose="02010609060101010101" pitchFamily="49" charset="-122"/>
                <a:cs typeface="Times New Roman" panose="02020603050405020304" pitchFamily="18" charset="0"/>
              </a:rPr>
              <a:t>的思维定式，不断探索视觉表征更多的可能性。</a:t>
            </a:r>
            <a:endParaRPr lang="en-US" altLang="zh-CN" sz="200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000">
                <a:latin typeface="Times New Roman" panose="02020603050405020304" pitchFamily="18" charset="0"/>
                <a:ea typeface="楷体" panose="02010609060101010101" pitchFamily="49" charset="-122"/>
                <a:cs typeface="Times New Roman" panose="02020603050405020304" pitchFamily="18" charset="0"/>
              </a:rPr>
              <a:t>   通往强人工智能</a:t>
            </a:r>
            <a:r>
              <a:rPr lang="en-US" altLang="zh-CN" sz="2000">
                <a:latin typeface="Times New Roman" panose="02020603050405020304" pitchFamily="18" charset="0"/>
                <a:ea typeface="楷体" panose="02010609060101010101" pitchFamily="49" charset="-122"/>
                <a:cs typeface="Times New Roman" panose="02020603050405020304" pitchFamily="18" charset="0"/>
              </a:rPr>
              <a:t>(Artificial General Intelligence,AGI) </a:t>
            </a:r>
            <a:r>
              <a:rPr lang="zh-CN" altLang="en-US" sz="2000">
                <a:latin typeface="Times New Roman" panose="02020603050405020304" pitchFamily="18" charset="0"/>
                <a:ea typeface="楷体" panose="02010609060101010101" pitchFamily="49" charset="-122"/>
                <a:cs typeface="Times New Roman" panose="02020603050405020304" pitchFamily="18" charset="0"/>
              </a:rPr>
              <a:t>有多条路径，而原生的多模态大模型则是必经之路。 </a:t>
            </a:r>
            <a:endParaRPr lang="zh-CN" altLang="en-US" sz="200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2" y="339395"/>
            <a:ext cx="2646878" cy="535531"/>
          </a:xfrm>
        </p:spPr>
        <p:txBody>
          <a:bodyPr/>
          <a:lstStyle/>
          <a:p>
            <a:r>
              <a:rPr lang="zh-CN" altLang="en-US"/>
              <a:t>多模态大模型</a:t>
            </a:r>
            <a:endParaRPr lang="zh-CN" altLang="en-US" dirty="0"/>
          </a:p>
        </p:txBody>
      </p:sp>
      <p:sp>
        <p:nvSpPr>
          <p:cNvPr id="4" name="文本框 3"/>
          <p:cNvSpPr txBox="1"/>
          <p:nvPr/>
        </p:nvSpPr>
        <p:spPr>
          <a:xfrm>
            <a:off x="545703" y="856679"/>
            <a:ext cx="10371932" cy="1857945"/>
          </a:xfrm>
          <a:prstGeom prst="rect">
            <a:avLst/>
          </a:prstGeom>
          <a:noFill/>
        </p:spPr>
        <p:txBody>
          <a:bodyPr wrap="square" rtlCol="0" anchor="t">
            <a:spAutoFit/>
          </a:bodyPr>
          <a:lstStyle/>
          <a:p>
            <a:pPr marL="228600" indent="-228600">
              <a:lnSpc>
                <a:spcPct val="120000"/>
              </a:lnSpc>
              <a:spcBef>
                <a:spcPts val="1000"/>
              </a:spcBef>
              <a:buFont typeface="Wingdings" panose="05000000000000000000" pitchFamily="2" charset="2"/>
              <a:buChar char="u"/>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LLaVA-NeXT</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系列</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0" i="0">
                <a:effectLst/>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LLaVA-1.5</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LLaVA-NeXT(1.6)</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a:effectLst/>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LLaVA-NeXT-Video</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0">
                <a:effectLst/>
                <a:latin typeface="Times New Roman" panose="02020603050405020304" pitchFamily="18" charset="0"/>
                <a:cs typeface="Times New Roman" panose="02020603050405020304" pitchFamily="18" charset="0"/>
              </a:rPr>
              <a:t> LLaVA-NeXT-Interleave</a:t>
            </a: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pPr marL="228600" indent="-228600">
              <a:lnSpc>
                <a:spcPct val="120000"/>
              </a:lnSpc>
              <a:spcBef>
                <a:spcPts val="1000"/>
              </a:spcBef>
              <a:buFont typeface="Wingdings" panose="05000000000000000000" pitchFamily="2" charset="2"/>
              <a:buChar char="u"/>
            </a:pP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0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609691" y="4393407"/>
            <a:ext cx="10972617" cy="2585323"/>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1600" b="0" i="0">
                <a:effectLst/>
                <a:latin typeface="Times New Roman" panose="02020603050405020304" pitchFamily="18" charset="0"/>
                <a:ea typeface="楷体" panose="02010609060101010101" pitchFamily="49" charset="-122"/>
                <a:cs typeface="Times New Roman" panose="02020603050405020304" pitchFamily="18" charset="0"/>
              </a:rPr>
              <a:t>2023</a:t>
            </a:r>
            <a:r>
              <a:rPr lang="zh-CN" altLang="en-US" sz="1600" b="0" i="0">
                <a:effectLst/>
                <a:latin typeface="Times New Roman" panose="02020603050405020304" pitchFamily="18" charset="0"/>
                <a:ea typeface="楷体" panose="02010609060101010101" pitchFamily="49" charset="-122"/>
                <a:cs typeface="Times New Roman" panose="02020603050405020304" pitchFamily="18" charset="0"/>
              </a:rPr>
              <a:t>年</a:t>
            </a:r>
            <a:r>
              <a:rPr lang="en-US" altLang="zh-CN" sz="1600" b="0" i="0">
                <a:effectLst/>
                <a:latin typeface="Times New Roman" panose="02020603050405020304" pitchFamily="18" charset="0"/>
                <a:ea typeface="楷体" panose="02010609060101010101" pitchFamily="49" charset="-122"/>
                <a:cs typeface="Times New Roman" panose="02020603050405020304" pitchFamily="18" charset="0"/>
              </a:rPr>
              <a:t>10</a:t>
            </a:r>
            <a:r>
              <a:rPr lang="zh-CN" altLang="en-US" sz="1600" b="0" i="0">
                <a:effectLst/>
                <a:latin typeface="Times New Roman" panose="02020603050405020304" pitchFamily="18" charset="0"/>
                <a:ea typeface="楷体" panose="02010609060101010101" pitchFamily="49" charset="-122"/>
                <a:cs typeface="Times New Roman" panose="02020603050405020304" pitchFamily="18" charset="0"/>
              </a:rPr>
              <a:t>月，</a:t>
            </a:r>
            <a:r>
              <a:rPr lang="en-US" altLang="zh-CN" sz="1600" b="0" i="0">
                <a:effectLst/>
                <a:latin typeface="Times New Roman" panose="02020603050405020304" pitchFamily="18" charset="0"/>
                <a:ea typeface="楷体" panose="02010609060101010101" pitchFamily="49" charset="-122"/>
                <a:cs typeface="Times New Roman" panose="02020603050405020304" pitchFamily="18" charset="0"/>
              </a:rPr>
              <a:t>LLaVA-1.5</a:t>
            </a:r>
            <a:r>
              <a:rPr lang="zh-CN" altLang="en-US" sz="1600" b="0" i="0">
                <a:effectLst/>
                <a:latin typeface="Times New Roman" panose="02020603050405020304" pitchFamily="18" charset="0"/>
                <a:ea typeface="楷体" panose="02010609060101010101" pitchFamily="49" charset="-122"/>
                <a:cs typeface="Times New Roman" panose="02020603050405020304" pitchFamily="18" charset="0"/>
              </a:rPr>
              <a:t>发布，通过在视觉和语言模态间添加简单的</a:t>
            </a:r>
            <a:r>
              <a:rPr lang="zh-CN" altLang="en-US" sz="1600" b="1" i="0">
                <a:effectLst/>
                <a:latin typeface="Times New Roman" panose="02020603050405020304" pitchFamily="18" charset="0"/>
                <a:ea typeface="楷体" panose="02010609060101010101" pitchFamily="49" charset="-122"/>
                <a:cs typeface="Times New Roman" panose="02020603050405020304" pitchFamily="18" charset="0"/>
              </a:rPr>
              <a:t>多层感知机（</a:t>
            </a:r>
            <a:r>
              <a:rPr lang="en-US" altLang="zh-CN" sz="1600" b="1" i="0">
                <a:effectLst/>
                <a:latin typeface="Times New Roman" panose="02020603050405020304" pitchFamily="18" charset="0"/>
                <a:ea typeface="楷体" panose="02010609060101010101" pitchFamily="49" charset="-122"/>
                <a:cs typeface="Times New Roman" panose="02020603050405020304" pitchFamily="18" charset="0"/>
              </a:rPr>
              <a:t>MLP</a:t>
            </a:r>
            <a:r>
              <a:rPr lang="zh-CN" altLang="en-US" sz="1600" b="1" i="0">
                <a:effectLst/>
                <a:latin typeface="Times New Roman" panose="02020603050405020304" pitchFamily="18" charset="0"/>
                <a:ea typeface="楷体" panose="02010609060101010101" pitchFamily="49" charset="-122"/>
                <a:cs typeface="Times New Roman" panose="02020603050405020304" pitchFamily="18" charset="0"/>
              </a:rPr>
              <a:t>）层</a:t>
            </a:r>
            <a:r>
              <a:rPr lang="zh-CN" altLang="en-US" sz="1600" b="0" i="0">
                <a:effectLst/>
                <a:latin typeface="Times New Roman" panose="02020603050405020304" pitchFamily="18" charset="0"/>
                <a:ea typeface="楷体" panose="02010609060101010101" pitchFamily="49" charset="-122"/>
                <a:cs typeface="Times New Roman" panose="02020603050405020304" pitchFamily="18" charset="0"/>
              </a:rPr>
              <a:t>实现了训练样本高效性，为多模态大模型在低数据业务场景的落地提供了可能。</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en-US" altLang="zh-CN" sz="1600" b="0" i="0">
                <a:effectLst/>
                <a:latin typeface="Times New Roman" panose="02020603050405020304" pitchFamily="18" charset="0"/>
                <a:ea typeface="楷体" panose="02010609060101010101" pitchFamily="49" charset="-122"/>
                <a:cs typeface="Times New Roman" panose="02020603050405020304" pitchFamily="18" charset="0"/>
              </a:rPr>
              <a:t>2024</a:t>
            </a:r>
            <a:r>
              <a:rPr lang="zh-CN" altLang="en-US" sz="1600" b="0" i="0">
                <a:effectLst/>
                <a:latin typeface="Times New Roman" panose="02020603050405020304" pitchFamily="18" charset="0"/>
                <a:ea typeface="楷体" panose="02010609060101010101" pitchFamily="49" charset="-122"/>
                <a:cs typeface="Times New Roman" panose="02020603050405020304" pitchFamily="18" charset="0"/>
              </a:rPr>
              <a:t>年</a:t>
            </a:r>
            <a:r>
              <a:rPr lang="en-US" altLang="zh-CN" sz="1600" b="0" i="0">
                <a:effectLst/>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0" i="0">
                <a:effectLst/>
                <a:latin typeface="Times New Roman" panose="02020603050405020304" pitchFamily="18" charset="0"/>
                <a:ea typeface="楷体" panose="02010609060101010101" pitchFamily="49" charset="-122"/>
                <a:cs typeface="Times New Roman" panose="02020603050405020304" pitchFamily="18" charset="0"/>
              </a:rPr>
              <a:t>月，</a:t>
            </a:r>
            <a:r>
              <a:rPr lang="en-US" altLang="zh-CN" sz="1600" b="0" i="0">
                <a:effectLst/>
                <a:latin typeface="Times New Roman" panose="02020603050405020304" pitchFamily="18" charset="0"/>
                <a:ea typeface="楷体" panose="02010609060101010101" pitchFamily="49" charset="-122"/>
                <a:cs typeface="Times New Roman" panose="02020603050405020304" pitchFamily="18" charset="0"/>
              </a:rPr>
              <a:t>LLaVA-NeXT(1.6)</a:t>
            </a:r>
            <a:r>
              <a:rPr lang="zh-CN" altLang="en-US" sz="1600" b="0" i="0">
                <a:effectLst/>
                <a:latin typeface="Times New Roman" panose="02020603050405020304" pitchFamily="18" charset="0"/>
                <a:ea typeface="楷体" panose="02010609060101010101" pitchFamily="49" charset="-122"/>
                <a:cs typeface="Times New Roman" panose="02020603050405020304" pitchFamily="18" charset="0"/>
              </a:rPr>
              <a:t>发布，在</a:t>
            </a:r>
            <a:r>
              <a:rPr lang="en-US" altLang="zh-CN" sz="1600" b="0" i="0">
                <a:effectLst/>
                <a:latin typeface="Times New Roman" panose="02020603050405020304" pitchFamily="18" charset="0"/>
                <a:ea typeface="楷体" panose="02010609060101010101" pitchFamily="49" charset="-122"/>
                <a:cs typeface="Times New Roman" panose="02020603050405020304" pitchFamily="18" charset="0"/>
              </a:rPr>
              <a:t>1.5</a:t>
            </a:r>
            <a:r>
              <a:rPr lang="zh-CN" altLang="en-US" sz="1600" b="0" i="0">
                <a:effectLst/>
                <a:latin typeface="Times New Roman" panose="02020603050405020304" pitchFamily="18" charset="0"/>
                <a:ea typeface="楷体" panose="02010609060101010101" pitchFamily="49" charset="-122"/>
                <a:cs typeface="Times New Roman" panose="02020603050405020304" pitchFamily="18" charset="0"/>
              </a:rPr>
              <a:t>的基础上保持了精简的设计和数据高效性，支持更高的分辨率、更强的视觉推理和</a:t>
            </a:r>
            <a:r>
              <a:rPr lang="en-US" altLang="zh-CN" sz="1600" b="0" i="0">
                <a:effectLst/>
                <a:latin typeface="Times New Roman" panose="02020603050405020304" pitchFamily="18" charset="0"/>
                <a:ea typeface="楷体" panose="02010609060101010101" pitchFamily="49" charset="-122"/>
                <a:cs typeface="Times New Roman" panose="02020603050405020304" pitchFamily="18" charset="0"/>
              </a:rPr>
              <a:t>OCR</a:t>
            </a:r>
            <a:r>
              <a:rPr lang="zh-CN" altLang="en-US" sz="1600" b="0" i="0">
                <a:effectLst/>
                <a:latin typeface="Times New Roman" panose="02020603050405020304" pitchFamily="18" charset="0"/>
                <a:ea typeface="楷体" panose="02010609060101010101" pitchFamily="49" charset="-122"/>
                <a:cs typeface="Times New Roman" panose="02020603050405020304" pitchFamily="18" charset="0"/>
              </a:rPr>
              <a:t>能力、更广泛场景的视觉对话。</a:t>
            </a:r>
            <a:r>
              <a:rPr lang="en-US" altLang="zh-CN" sz="1600">
                <a:latin typeface="Times New Roman" panose="02020603050405020304" pitchFamily="18" charset="0"/>
                <a:ea typeface="楷体" panose="02010609060101010101" pitchFamily="49" charset="-122"/>
                <a:cs typeface="Times New Roman" panose="02020603050405020304" pitchFamily="18" charset="0"/>
              </a:rPr>
              <a:t>LLM</a:t>
            </a:r>
            <a:r>
              <a:rPr lang="zh-CN" altLang="en-US"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7B</a:t>
            </a:r>
            <a:r>
              <a:rPr lang="zh-CN" altLang="en-US"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13B</a:t>
            </a:r>
            <a:r>
              <a:rPr lang="zh-CN" altLang="en-US"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34B</a:t>
            </a:r>
            <a:r>
              <a:rPr lang="zh-CN" altLang="en-US" sz="1600">
                <a:latin typeface="Times New Roman" panose="02020603050405020304" pitchFamily="18" charset="0"/>
                <a:ea typeface="楷体" panose="02010609060101010101" pitchFamily="49" charset="-122"/>
                <a:cs typeface="Times New Roman" panose="02020603050405020304" pitchFamily="18" charset="0"/>
              </a:rPr>
              <a:t>的</a:t>
            </a:r>
            <a:r>
              <a:rPr lang="en-US" altLang="zh-CN" sz="1600">
                <a:latin typeface="Times New Roman" panose="02020603050405020304" pitchFamily="18" charset="0"/>
                <a:ea typeface="楷体" panose="02010609060101010101" pitchFamily="49" charset="-122"/>
                <a:cs typeface="Times New Roman" panose="02020603050405020304" pitchFamily="18" charset="0"/>
              </a:rPr>
              <a:t>LLM</a:t>
            </a:r>
            <a:r>
              <a:rPr lang="zh-CN" altLang="en-US" sz="160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en-US" altLang="zh-CN" sz="1600">
                <a:latin typeface="Times New Roman" panose="02020603050405020304" pitchFamily="18" charset="0"/>
                <a:ea typeface="楷体" panose="02010609060101010101" pitchFamily="49" charset="-122"/>
                <a:cs typeface="Times New Roman" panose="02020603050405020304" pitchFamily="18" charset="0"/>
              </a:rPr>
              <a:t>2024</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600">
                <a:latin typeface="Times New Roman" panose="02020603050405020304" pitchFamily="18" charset="0"/>
                <a:ea typeface="楷体" panose="02010609060101010101" pitchFamily="49" charset="-122"/>
                <a:cs typeface="Times New Roman" panose="02020603050405020304" pitchFamily="18" charset="0"/>
              </a:rPr>
              <a:t>4</a:t>
            </a:r>
            <a:r>
              <a:rPr lang="zh-CN" altLang="en-US" sz="1600">
                <a:latin typeface="Times New Roman" panose="02020603050405020304" pitchFamily="18" charset="0"/>
                <a:ea typeface="楷体" panose="02010609060101010101" pitchFamily="49" charset="-122"/>
                <a:cs typeface="Times New Roman" panose="02020603050405020304" pitchFamily="18" charset="0"/>
              </a:rPr>
              <a:t>月，</a:t>
            </a:r>
            <a:r>
              <a:rPr lang="en-US" altLang="zh-CN" sz="1600">
                <a:latin typeface="Times New Roman" panose="02020603050405020304" pitchFamily="18" charset="0"/>
                <a:ea typeface="楷体" panose="02010609060101010101" pitchFamily="49" charset="-122"/>
                <a:cs typeface="Times New Roman" panose="02020603050405020304" pitchFamily="18" charset="0"/>
              </a:rPr>
              <a:t>LLaVA-NeXT-Video</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发布，展现出强大的</a:t>
            </a:r>
            <a:r>
              <a:rPr lang="en-US" altLang="zh-CN" sz="1600" b="1">
                <a:latin typeface="Times New Roman" panose="02020603050405020304" pitchFamily="18" charset="0"/>
                <a:ea typeface="楷体" panose="02010609060101010101" pitchFamily="49" charset="-122"/>
                <a:cs typeface="Times New Roman" panose="02020603050405020304" pitchFamily="18" charset="0"/>
              </a:rPr>
              <a:t>zero-shot</a:t>
            </a:r>
            <a:r>
              <a:rPr lang="zh-CN" altLang="en-US" sz="1600" b="1">
                <a:latin typeface="Times New Roman" panose="02020603050405020304" pitchFamily="18" charset="0"/>
                <a:ea typeface="楷体" panose="02010609060101010101" pitchFamily="49" charset="-122"/>
                <a:cs typeface="Times New Roman" panose="02020603050405020304" pitchFamily="18" charset="0"/>
              </a:rPr>
              <a:t>视频理解能力</a:t>
            </a:r>
            <a:r>
              <a:rPr lang="zh-CN" altLang="en-US"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LLaVA-NeXT</a:t>
            </a:r>
            <a:r>
              <a:rPr lang="zh-CN" altLang="en-US" sz="1600">
                <a:latin typeface="Times New Roman" panose="02020603050405020304" pitchFamily="18" charset="0"/>
                <a:ea typeface="楷体" panose="02010609060101010101" pitchFamily="49" charset="-122"/>
                <a:cs typeface="Times New Roman" panose="02020603050405020304" pitchFamily="18" charset="0"/>
              </a:rPr>
              <a:t>中的高分辨率图像动态划分可以很自然地迁移到视频模态用来表示视频的多帧，使得只在图文模态上训练的</a:t>
            </a:r>
            <a:r>
              <a:rPr lang="en-US" altLang="zh-CN" sz="1600">
                <a:latin typeface="Times New Roman" panose="02020603050405020304" pitchFamily="18" charset="0"/>
                <a:ea typeface="楷体" panose="02010609060101010101" pitchFamily="49" charset="-122"/>
                <a:cs typeface="Times New Roman" panose="02020603050405020304" pitchFamily="18" charset="0"/>
              </a:rPr>
              <a:t>LLaVA-NeXT</a:t>
            </a:r>
            <a:r>
              <a:rPr lang="zh-CN" altLang="en-US" sz="1600">
                <a:latin typeface="Times New Roman" panose="02020603050405020304" pitchFamily="18" charset="0"/>
                <a:ea typeface="楷体" panose="02010609060101010101" pitchFamily="49" charset="-122"/>
                <a:cs typeface="Times New Roman" panose="02020603050405020304" pitchFamily="18" charset="0"/>
              </a:rPr>
              <a:t>能在视频任务上泛化。</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en-US" altLang="zh-CN" sz="1600">
                <a:latin typeface="Times New Roman" panose="02020603050405020304" pitchFamily="18" charset="0"/>
                <a:ea typeface="楷体" panose="02010609060101010101" pitchFamily="49" charset="-122"/>
                <a:cs typeface="Times New Roman" panose="02020603050405020304" pitchFamily="18" charset="0"/>
              </a:rPr>
              <a:t>2024</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600">
                <a:latin typeface="Times New Roman" panose="02020603050405020304" pitchFamily="18" charset="0"/>
                <a:ea typeface="楷体" panose="02010609060101010101" pitchFamily="49" charset="-122"/>
                <a:cs typeface="Times New Roman" panose="02020603050405020304" pitchFamily="18" charset="0"/>
              </a:rPr>
              <a:t>6</a:t>
            </a:r>
            <a:r>
              <a:rPr lang="zh-CN" altLang="en-US" sz="1600">
                <a:latin typeface="Times New Roman" panose="02020603050405020304" pitchFamily="18" charset="0"/>
                <a:ea typeface="楷体" panose="02010609060101010101" pitchFamily="49" charset="-122"/>
                <a:cs typeface="Times New Roman" panose="02020603050405020304" pitchFamily="18" charset="0"/>
              </a:rPr>
              <a:t>月，</a:t>
            </a:r>
            <a:r>
              <a:rPr lang="en-US" altLang="zh-CN" sz="1600">
                <a:latin typeface="Times New Roman" panose="02020603050405020304" pitchFamily="18" charset="0"/>
                <a:ea typeface="楷体" panose="02010609060101010101" pitchFamily="49" charset="-122"/>
                <a:cs typeface="Times New Roman" panose="02020603050405020304" pitchFamily="18" charset="0"/>
              </a:rPr>
              <a:t>LLaVA-NeXT-Interleave</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发布，提出图文交错格式可以作为通用模版统一不同的视觉模态，比如</a:t>
            </a:r>
            <a:r>
              <a:rPr lang="zh-CN" altLang="en-US" sz="1600" b="1">
                <a:latin typeface="Times New Roman" panose="02020603050405020304" pitchFamily="18" charset="0"/>
                <a:ea typeface="楷体" panose="02010609060101010101" pitchFamily="49" charset="-122"/>
                <a:cs typeface="Times New Roman" panose="02020603050405020304" pitchFamily="18" charset="0"/>
              </a:rPr>
              <a:t>单图像</a:t>
            </a:r>
            <a:r>
              <a:rPr lang="en-US" altLang="zh-CN" sz="1600" b="1">
                <a:latin typeface="Times New Roman" panose="02020603050405020304" pitchFamily="18" charset="0"/>
                <a:ea typeface="楷体" panose="02010609060101010101" pitchFamily="49" charset="-122"/>
                <a:cs typeface="Times New Roman" panose="02020603050405020304" pitchFamily="18" charset="0"/>
              </a:rPr>
              <a:t>(multi-patch)</a:t>
            </a:r>
            <a:r>
              <a:rPr lang="zh-CN" altLang="en-US" sz="1600" b="1">
                <a:latin typeface="Times New Roman" panose="02020603050405020304" pitchFamily="18" charset="0"/>
                <a:ea typeface="楷体" panose="02010609060101010101" pitchFamily="49" charset="-122"/>
                <a:cs typeface="Times New Roman" panose="02020603050405020304" pitchFamily="18" charset="0"/>
              </a:rPr>
              <a:t>、多图像</a:t>
            </a:r>
            <a:r>
              <a:rPr lang="en-US" altLang="zh-CN" sz="1600" b="1">
                <a:latin typeface="Times New Roman" panose="02020603050405020304" pitchFamily="18" charset="0"/>
                <a:ea typeface="楷体" panose="02010609060101010101" pitchFamily="49" charset="-122"/>
                <a:cs typeface="Times New Roman" panose="02020603050405020304" pitchFamily="18" charset="0"/>
              </a:rPr>
              <a:t>(multi-image)</a:t>
            </a:r>
            <a:r>
              <a:rPr lang="zh-CN" altLang="en-US" sz="1600" b="1">
                <a:latin typeface="Times New Roman" panose="02020603050405020304" pitchFamily="18" charset="0"/>
                <a:ea typeface="楷体" panose="02010609060101010101" pitchFamily="49" charset="-122"/>
                <a:cs typeface="Times New Roman" panose="02020603050405020304" pitchFamily="18" charset="0"/>
              </a:rPr>
              <a:t>、视频</a:t>
            </a:r>
            <a:r>
              <a:rPr lang="en-US" altLang="zh-CN" sz="1600" b="1">
                <a:latin typeface="Times New Roman" panose="02020603050405020304" pitchFamily="18" charset="0"/>
                <a:ea typeface="楷体" panose="02010609060101010101" pitchFamily="49" charset="-122"/>
                <a:cs typeface="Times New Roman" panose="02020603050405020304" pitchFamily="18" charset="0"/>
              </a:rPr>
              <a:t>(multi-frame)</a:t>
            </a:r>
            <a:r>
              <a:rPr lang="zh-CN" altLang="en-US" sz="16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a:latin typeface="Times New Roman" panose="02020603050405020304" pitchFamily="18" charset="0"/>
                <a:ea typeface="楷体" panose="02010609060101010101" pitchFamily="49" charset="-122"/>
                <a:cs typeface="Times New Roman" panose="02020603050405020304" pitchFamily="18" charset="0"/>
              </a:rPr>
              <a:t>3D(multi-view)</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。在保证</a:t>
            </a:r>
            <a:r>
              <a:rPr lang="en-US" altLang="zh-CN" sz="1600">
                <a:latin typeface="Times New Roman" panose="02020603050405020304" pitchFamily="18" charset="0"/>
                <a:ea typeface="楷体" panose="02010609060101010101" pitchFamily="49" charset="-122"/>
                <a:cs typeface="Times New Roman" panose="02020603050405020304" pitchFamily="18" charset="0"/>
              </a:rPr>
              <a:t>LLaVA-NeXT</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单图像输入的性能下，可以提高其它模态任务的性能，而且在不同模态任务上具有初步的迁移能力。</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45703" y="1757363"/>
            <a:ext cx="11077392" cy="26360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646878" cy="535531"/>
          </a:xfrm>
        </p:spPr>
        <p:txBody>
          <a:bodyPr/>
          <a:lstStyle/>
          <a:p>
            <a:pPr algn="l"/>
            <a:r>
              <a:rPr lang="zh-CN" altLang="en-US"/>
              <a:t>多模态大模型</a:t>
            </a:r>
            <a:endParaRPr lang="zh-CN" altLang="en-US" dirty="0"/>
          </a:p>
        </p:txBody>
      </p:sp>
      <p:sp>
        <p:nvSpPr>
          <p:cNvPr id="4" name="文本框 3"/>
          <p:cNvSpPr txBox="1"/>
          <p:nvPr/>
        </p:nvSpPr>
        <p:spPr>
          <a:xfrm>
            <a:off x="545703" y="856679"/>
            <a:ext cx="10371932" cy="1340880"/>
          </a:xfrm>
          <a:prstGeom prst="rect">
            <a:avLst/>
          </a:prstGeom>
          <a:noFill/>
        </p:spPr>
        <p:txBody>
          <a:bodyPr wrap="square" rtlCol="0" anchor="t">
            <a:spAutoFit/>
          </a:bodyPr>
          <a:lstStyle/>
          <a:p>
            <a:pPr marL="342900" indent="-342900">
              <a:buFont typeface="Wingdings" panose="05000000000000000000" pitchFamily="2" charset="2"/>
              <a:buChar char="u"/>
            </a:pPr>
            <a:r>
              <a:rPr lang="en-US" altLang="zh-CN" sz="2400" b="1">
                <a:effectLst/>
                <a:latin typeface="Times New Roman" panose="02020603050405020304" pitchFamily="18" charset="0"/>
                <a:ea typeface="楷体" panose="02010609060101010101" pitchFamily="49" charset="-122"/>
                <a:cs typeface="Times New Roman" panose="02020603050405020304" pitchFamily="18" charset="0"/>
              </a:rPr>
              <a:t>InternVL</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系列</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0">
                <a:effectLst/>
                <a:latin typeface="Times New Roman" panose="02020603050405020304" pitchFamily="18" charset="0"/>
                <a:ea typeface="楷体" panose="02010609060101010101" pitchFamily="49" charset="-122"/>
                <a:cs typeface="Times New Roman" panose="02020603050405020304" pitchFamily="18" charset="0"/>
              </a:rPr>
              <a:t>InternVL-1.0</a:t>
            </a:r>
            <a:r>
              <a:rPr lang="zh-CN" altLang="en-US" sz="2400" b="1" i="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0">
                <a:effectLst/>
                <a:latin typeface="Times New Roman" panose="02020603050405020304" pitchFamily="18" charset="0"/>
                <a:ea typeface="楷体" panose="02010609060101010101" pitchFamily="49" charset="-122"/>
                <a:cs typeface="Times New Roman" panose="02020603050405020304" pitchFamily="18" charset="0"/>
              </a:rPr>
              <a:t>InternVL-1.5</a:t>
            </a:r>
            <a:r>
              <a:rPr lang="zh-CN" altLang="en-US" sz="2400" b="1" i="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 InternVL2.0</a:t>
            </a:r>
            <a:endParaRPr lang="en-US" altLang="zh-CN" sz="2400" b="0" i="0">
              <a:effectLst/>
              <a:latin typeface="Times New Roman" panose="02020603050405020304" pitchFamily="18" charset="0"/>
              <a:ea typeface="楷体" panose="02010609060101010101" pitchFamily="49" charset="-122"/>
              <a:cs typeface="Times New Roman" panose="02020603050405020304" pitchFamily="18" charset="0"/>
            </a:endParaRPr>
          </a:p>
          <a:p>
            <a:pPr marL="228600" indent="-228600">
              <a:lnSpc>
                <a:spcPct val="120000"/>
              </a:lnSpc>
              <a:spcBef>
                <a:spcPts val="1000"/>
              </a:spcBef>
              <a:buFont typeface="Wingdings" panose="05000000000000000000" pitchFamily="2" charset="2"/>
              <a:buChar char="u"/>
            </a:pPr>
            <a:endParaRPr lang="en-US" altLang="zh-CN" sz="2400" b="1">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0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409666" y="4143376"/>
            <a:ext cx="10972617" cy="2339102"/>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1600">
                <a:latin typeface="楷体" panose="02010609060101010101" pitchFamily="49" charset="-122"/>
                <a:ea typeface="楷体" panose="02010609060101010101" pitchFamily="49" charset="-122"/>
              </a:rPr>
              <a:t>2023</a:t>
            </a:r>
            <a:r>
              <a:rPr lang="zh-CN" altLang="en-US" sz="1600">
                <a:latin typeface="楷体" panose="02010609060101010101" pitchFamily="49" charset="-122"/>
                <a:ea typeface="楷体" panose="02010609060101010101" pitchFamily="49" charset="-122"/>
              </a:rPr>
              <a:t>年</a:t>
            </a:r>
            <a:r>
              <a:rPr lang="en-US" altLang="zh-CN" sz="1600">
                <a:latin typeface="楷体" panose="02010609060101010101" pitchFamily="49" charset="-122"/>
                <a:ea typeface="楷体" panose="02010609060101010101" pitchFamily="49" charset="-122"/>
              </a:rPr>
              <a:t>12</a:t>
            </a:r>
            <a:r>
              <a:rPr lang="zh-CN" altLang="en-US" sz="1600">
                <a:latin typeface="楷体" panose="02010609060101010101" pitchFamily="49" charset="-122"/>
                <a:ea typeface="楷体" panose="02010609060101010101" pitchFamily="49" charset="-122"/>
              </a:rPr>
              <a:t>月，上海</a:t>
            </a:r>
            <a:r>
              <a:rPr lang="en-US" altLang="zh-CN" sz="1600">
                <a:latin typeface="楷体" panose="02010609060101010101" pitchFamily="49" charset="-122"/>
                <a:ea typeface="楷体" panose="02010609060101010101" pitchFamily="49" charset="-122"/>
              </a:rPr>
              <a:t>AI Lab</a:t>
            </a:r>
            <a:r>
              <a:rPr lang="zh-CN" altLang="en-US" sz="1600">
                <a:latin typeface="楷体" panose="02010609060101010101" pitchFamily="49" charset="-122"/>
                <a:ea typeface="楷体" panose="02010609060101010101" pitchFamily="49" charset="-122"/>
              </a:rPr>
              <a:t>发布</a:t>
            </a:r>
            <a:r>
              <a:rPr lang="en-US" altLang="zh-CN" sz="1600">
                <a:latin typeface="楷体" panose="02010609060101010101" pitchFamily="49" charset="-122"/>
                <a:ea typeface="楷体" panose="02010609060101010101" pitchFamily="49" charset="-122"/>
              </a:rPr>
              <a:t>InternVL</a:t>
            </a:r>
            <a:r>
              <a:rPr lang="zh-CN" altLang="en-US" sz="1600">
                <a:latin typeface="楷体" panose="02010609060101010101" pitchFamily="49" charset="-122"/>
                <a:ea typeface="楷体" panose="02010609060101010101" pitchFamily="49" charset="-122"/>
              </a:rPr>
              <a:t>。</a:t>
            </a:r>
            <a:endParaRPr lang="en-US" altLang="zh-CN" sz="1600">
              <a:latin typeface="楷体" panose="02010609060101010101" pitchFamily="49" charset="-122"/>
              <a:ea typeface="楷体" panose="02010609060101010101" pitchFamily="49" charset="-122"/>
            </a:endParaRPr>
          </a:p>
          <a:p>
            <a:pPr marL="285750" indent="-285750" algn="just">
              <a:buFont typeface="Wingdings" panose="05000000000000000000" pitchFamily="2" charset="2"/>
              <a:buChar char="Ø"/>
            </a:pPr>
            <a:r>
              <a:rPr lang="en-US" altLang="zh-CN" sz="1600">
                <a:latin typeface="楷体" panose="02010609060101010101" pitchFamily="49" charset="-122"/>
                <a:ea typeface="楷体" panose="02010609060101010101" pitchFamily="49" charset="-122"/>
              </a:rPr>
              <a:t>2024</a:t>
            </a:r>
            <a:r>
              <a:rPr lang="zh-CN" altLang="en-US" sz="1600">
                <a:latin typeface="楷体" panose="02010609060101010101" pitchFamily="49" charset="-122"/>
                <a:ea typeface="楷体" panose="02010609060101010101" pitchFamily="49" charset="-122"/>
              </a:rPr>
              <a:t>年</a:t>
            </a:r>
            <a:r>
              <a:rPr lang="en-US" altLang="zh-CN" sz="1600">
                <a:latin typeface="楷体" panose="02010609060101010101" pitchFamily="49" charset="-122"/>
                <a:ea typeface="楷体" panose="02010609060101010101" pitchFamily="49" charset="-122"/>
              </a:rPr>
              <a:t>4</a:t>
            </a:r>
            <a:r>
              <a:rPr lang="zh-CN" altLang="en-US" sz="1600">
                <a:latin typeface="楷体" panose="02010609060101010101" pitchFamily="49" charset="-122"/>
                <a:ea typeface="楷体" panose="02010609060101010101" pitchFamily="49" charset="-122"/>
              </a:rPr>
              <a:t>月，</a:t>
            </a:r>
            <a:r>
              <a:rPr lang="en-US" altLang="zh-CN" sz="1600">
                <a:latin typeface="楷体" panose="02010609060101010101" pitchFamily="49" charset="-122"/>
                <a:ea typeface="楷体" panose="02010609060101010101" pitchFamily="49" charset="-122"/>
              </a:rPr>
              <a:t>InternVL-1.5</a:t>
            </a:r>
            <a:r>
              <a:rPr lang="zh-CN" altLang="en-US" sz="1600">
                <a:latin typeface="楷体" panose="02010609060101010101" pitchFamily="49" charset="-122"/>
                <a:ea typeface="楷体" panose="02010609060101010101" pitchFamily="49" charset="-122"/>
              </a:rPr>
              <a:t>发布，综合性能更强，且支持推理时高达</a:t>
            </a:r>
            <a:r>
              <a:rPr lang="en-US" altLang="zh-CN" sz="1600">
                <a:latin typeface="楷体" panose="02010609060101010101" pitchFamily="49" charset="-122"/>
                <a:ea typeface="楷体" panose="02010609060101010101" pitchFamily="49" charset="-122"/>
              </a:rPr>
              <a:t>4K</a:t>
            </a:r>
            <a:r>
              <a:rPr lang="zh-CN" altLang="en-US" sz="1600">
                <a:latin typeface="楷体" panose="02010609060101010101" pitchFamily="49" charset="-122"/>
                <a:ea typeface="楷体" panose="02010609060101010101" pitchFamily="49" charset="-122"/>
              </a:rPr>
              <a:t>的分辨率。采用了类</a:t>
            </a:r>
            <a:r>
              <a:rPr lang="en-US" altLang="zh-CN" sz="1600">
                <a:latin typeface="楷体" panose="02010609060101010101" pitchFamily="49" charset="-122"/>
                <a:ea typeface="楷体" panose="02010609060101010101" pitchFamily="49" charset="-122"/>
              </a:rPr>
              <a:t>LLaVA</a:t>
            </a:r>
            <a:r>
              <a:rPr lang="zh-CN" altLang="en-US" sz="1600">
                <a:latin typeface="楷体" panose="02010609060101010101" pitchFamily="49" charset="-122"/>
                <a:ea typeface="楷体" panose="02010609060101010101" pitchFamily="49" charset="-122"/>
              </a:rPr>
              <a:t>的</a:t>
            </a:r>
            <a:r>
              <a:rPr lang="en-US" altLang="zh-CN" sz="1600">
                <a:latin typeface="楷体" panose="02010609060101010101" pitchFamily="49" charset="-122"/>
                <a:ea typeface="楷体" panose="02010609060101010101" pitchFamily="49" charset="-122"/>
              </a:rPr>
              <a:t>ViT+MLP+LLM</a:t>
            </a:r>
            <a:r>
              <a:rPr lang="zh-CN" altLang="en-US" sz="1600">
                <a:latin typeface="楷体" panose="02010609060101010101" pitchFamily="49" charset="-122"/>
                <a:ea typeface="楷体" panose="02010609060101010101" pitchFamily="49" charset="-122"/>
              </a:rPr>
              <a:t>范式。相比于</a:t>
            </a:r>
            <a:r>
              <a:rPr lang="en-US" altLang="zh-CN" sz="1600">
                <a:latin typeface="楷体" panose="02010609060101010101" pitchFamily="49" charset="-122"/>
                <a:ea typeface="楷体" panose="02010609060101010101" pitchFamily="49" charset="-122"/>
              </a:rPr>
              <a:t>InternVL-1.0</a:t>
            </a:r>
            <a:r>
              <a:rPr lang="zh-CN" altLang="en-US" sz="1600">
                <a:latin typeface="楷体" panose="02010609060101010101" pitchFamily="49" charset="-122"/>
                <a:ea typeface="楷体" panose="02010609060101010101" pitchFamily="49" charset="-122"/>
              </a:rPr>
              <a:t>，在输入端支持了动态高分辨率，连接层改为轻量的</a:t>
            </a:r>
            <a:r>
              <a:rPr lang="en-US" altLang="zh-CN" sz="1600">
                <a:latin typeface="楷体" panose="02010609060101010101" pitchFamily="49" charset="-122"/>
                <a:ea typeface="楷体" panose="02010609060101010101" pitchFamily="49" charset="-122"/>
              </a:rPr>
              <a:t>MLP</a:t>
            </a:r>
            <a:r>
              <a:rPr lang="zh-CN" altLang="en-US" sz="1600">
                <a:latin typeface="楷体" panose="02010609060101010101" pitchFamily="49" charset="-122"/>
                <a:ea typeface="楷体" panose="02010609060101010101" pitchFamily="49" charset="-122"/>
              </a:rPr>
              <a:t>，使用</a:t>
            </a:r>
            <a:r>
              <a:rPr lang="en-US" altLang="zh-CN" sz="1600">
                <a:latin typeface="楷体" panose="02010609060101010101" pitchFamily="49" charset="-122"/>
                <a:ea typeface="楷体" panose="02010609060101010101" pitchFamily="49" charset="-122"/>
              </a:rPr>
              <a:t>pixel shuffle</a:t>
            </a:r>
            <a:r>
              <a:rPr lang="zh-CN" altLang="en-US" sz="1600">
                <a:latin typeface="楷体" panose="02010609060101010101" pitchFamily="49" charset="-122"/>
                <a:ea typeface="楷体" panose="02010609060101010101" pitchFamily="49" charset="-122"/>
              </a:rPr>
              <a:t>操作将输出的视觉</a:t>
            </a:r>
            <a:r>
              <a:rPr lang="en-US" altLang="zh-CN" sz="1600">
                <a:latin typeface="楷体" panose="02010609060101010101" pitchFamily="49" charset="-122"/>
                <a:ea typeface="楷体" panose="02010609060101010101" pitchFamily="49" charset="-122"/>
              </a:rPr>
              <a:t>token</a:t>
            </a:r>
            <a:r>
              <a:rPr lang="zh-CN" altLang="en-US" sz="1600">
                <a:latin typeface="楷体" panose="02010609060101010101" pitchFamily="49" charset="-122"/>
                <a:ea typeface="楷体" panose="02010609060101010101" pitchFamily="49" charset="-122"/>
              </a:rPr>
              <a:t>数减为</a:t>
            </a:r>
            <a:r>
              <a:rPr lang="en-US" altLang="zh-CN" sz="1600">
                <a:latin typeface="楷体" panose="02010609060101010101" pitchFamily="49" charset="-122"/>
                <a:ea typeface="楷体" panose="02010609060101010101" pitchFamily="49" charset="-122"/>
              </a:rPr>
              <a:t>1/4</a:t>
            </a:r>
            <a:r>
              <a:rPr lang="zh-CN" altLang="en-US" sz="1600">
                <a:latin typeface="楷体" panose="02010609060101010101" pitchFamily="49" charset="-122"/>
                <a:ea typeface="楷体" panose="02010609060101010101" pitchFamily="49" charset="-122"/>
              </a:rPr>
              <a:t>。</a:t>
            </a:r>
            <a:endParaRPr lang="en-US" altLang="zh-CN" sz="16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en-US" altLang="zh-CN" sz="1600">
                <a:latin typeface="楷体" panose="02010609060101010101" pitchFamily="49" charset="-122"/>
                <a:ea typeface="楷体" panose="02010609060101010101" pitchFamily="49" charset="-122"/>
              </a:rPr>
              <a:t>2024</a:t>
            </a:r>
            <a:r>
              <a:rPr lang="zh-CN" altLang="en-US" sz="1600">
                <a:latin typeface="楷体" panose="02010609060101010101" pitchFamily="49" charset="-122"/>
                <a:ea typeface="楷体" panose="02010609060101010101" pitchFamily="49" charset="-122"/>
              </a:rPr>
              <a:t>年</a:t>
            </a:r>
            <a:r>
              <a:rPr lang="en-US" altLang="zh-CN" sz="1600">
                <a:latin typeface="楷体" panose="02010609060101010101" pitchFamily="49" charset="-122"/>
                <a:ea typeface="楷体" panose="02010609060101010101" pitchFamily="49" charset="-122"/>
              </a:rPr>
              <a:t>7</a:t>
            </a:r>
            <a:r>
              <a:rPr lang="zh-CN" altLang="en-US" sz="1600">
                <a:latin typeface="楷体" panose="02010609060101010101" pitchFamily="49" charset="-122"/>
                <a:ea typeface="楷体" panose="02010609060101010101" pitchFamily="49" charset="-122"/>
              </a:rPr>
              <a:t>月份，</a:t>
            </a:r>
            <a:r>
              <a:rPr lang="en-US" altLang="zh-CN" sz="1600">
                <a:latin typeface="楷体" panose="02010609060101010101" pitchFamily="49" charset="-122"/>
                <a:ea typeface="楷体" panose="02010609060101010101" pitchFamily="49" charset="-122"/>
              </a:rPr>
              <a:t>InternVL</a:t>
            </a:r>
            <a:r>
              <a:rPr lang="zh-CN" altLang="en-US" sz="1600">
                <a:latin typeface="楷体" panose="02010609060101010101" pitchFamily="49" charset="-122"/>
                <a:ea typeface="楷体" panose="02010609060101010101" pitchFamily="49" charset="-122"/>
              </a:rPr>
              <a:t>团队发布了</a:t>
            </a:r>
            <a:r>
              <a:rPr lang="en-US" altLang="zh-CN" sz="1600">
                <a:latin typeface="楷体" panose="02010609060101010101" pitchFamily="49" charset="-122"/>
                <a:ea typeface="楷体" panose="02010609060101010101" pitchFamily="49" charset="-122"/>
              </a:rPr>
              <a:t>InternVL 2.0</a:t>
            </a:r>
            <a:r>
              <a:rPr lang="zh-CN" altLang="en-US" sz="1600">
                <a:latin typeface="楷体" panose="02010609060101010101" pitchFamily="49" charset="-122"/>
                <a:ea typeface="楷体" panose="02010609060101010101" pitchFamily="49" charset="-122"/>
              </a:rPr>
              <a:t>。</a:t>
            </a:r>
            <a:endParaRPr lang="en-US" altLang="zh-CN" sz="1600">
              <a:latin typeface="楷体" panose="02010609060101010101" pitchFamily="49" charset="-122"/>
              <a:ea typeface="楷体" panose="02010609060101010101" pitchFamily="49" charset="-122"/>
            </a:endParaRPr>
          </a:p>
          <a:p>
            <a:pPr algn="l">
              <a:buFont typeface="Arial" panose="020B0604020202020204" pitchFamily="34" charset="0"/>
              <a:buChar char="•"/>
            </a:pPr>
            <a:r>
              <a:rPr lang="zh-CN" altLang="en-US" sz="1600">
                <a:latin typeface="楷体" panose="02010609060101010101" pitchFamily="49" charset="-122"/>
                <a:ea typeface="楷体" panose="02010609060101010101" pitchFamily="49" charset="-122"/>
              </a:rPr>
              <a:t>多模态输入：包括文本、图像、视频和医疗数据。</a:t>
            </a:r>
            <a:endParaRPr lang="zh-CN" altLang="en-US" sz="1600">
              <a:latin typeface="楷体" panose="02010609060101010101" pitchFamily="49" charset="-122"/>
              <a:ea typeface="楷体" panose="02010609060101010101" pitchFamily="49" charset="-122"/>
            </a:endParaRPr>
          </a:p>
          <a:p>
            <a:pPr algn="l">
              <a:buFont typeface="Arial" panose="020B0604020202020204" pitchFamily="34" charset="0"/>
              <a:buChar char="•"/>
            </a:pPr>
            <a:r>
              <a:rPr lang="zh-CN" altLang="en-US" sz="1600">
                <a:latin typeface="楷体" panose="02010609060101010101" pitchFamily="49" charset="-122"/>
                <a:ea typeface="楷体" panose="02010609060101010101" pitchFamily="49" charset="-122"/>
              </a:rPr>
              <a:t>多任务输出：支持多种输出格式，如图像、边界框和掩码，展现了广泛的通用性。</a:t>
            </a:r>
            <a:endParaRPr lang="en-US" altLang="zh-CN" sz="1600">
              <a:latin typeface="楷体" panose="02010609060101010101" pitchFamily="49" charset="-122"/>
              <a:ea typeface="楷体" panose="02010609060101010101" pitchFamily="49" charset="-122"/>
            </a:endParaRPr>
          </a:p>
          <a:p>
            <a:pPr algn="l">
              <a:buFont typeface="Arial" panose="020B0604020202020204" pitchFamily="34" charset="0"/>
              <a:buChar char="•"/>
            </a:pPr>
            <a:r>
              <a:rPr lang="zh-CN" altLang="en-US" sz="1600">
                <a:latin typeface="楷体" panose="02010609060101010101" pitchFamily="49" charset="-122"/>
                <a:ea typeface="楷体" panose="02010609060101010101" pitchFamily="49" charset="-122"/>
              </a:rPr>
              <a:t>通过将</a:t>
            </a:r>
            <a:r>
              <a:rPr lang="en-US" altLang="zh-CN" sz="1600">
                <a:latin typeface="楷体" panose="02010609060101010101" pitchFamily="49" charset="-122"/>
                <a:ea typeface="楷体" panose="02010609060101010101" pitchFamily="49" charset="-122"/>
              </a:rPr>
              <a:t>MLLM</a:t>
            </a:r>
            <a:r>
              <a:rPr lang="zh-CN" altLang="en-US" sz="1600">
                <a:latin typeface="楷体" panose="02010609060101010101" pitchFamily="49" charset="-122"/>
                <a:ea typeface="楷体" panose="02010609060101010101" pitchFamily="49" charset="-122"/>
              </a:rPr>
              <a:t>与多个下游任务解码器连接，</a:t>
            </a:r>
            <a:r>
              <a:rPr lang="en-US" altLang="zh-CN" sz="1600">
                <a:latin typeface="楷体" panose="02010609060101010101" pitchFamily="49" charset="-122"/>
                <a:ea typeface="楷体" panose="02010609060101010101" pitchFamily="49" charset="-122"/>
              </a:rPr>
              <a:t>InternVL2</a:t>
            </a:r>
            <a:r>
              <a:rPr lang="zh-CN" altLang="en-US" sz="1600">
                <a:latin typeface="楷体" panose="02010609060101010101" pitchFamily="49" charset="-122"/>
                <a:ea typeface="楷体" panose="02010609060101010101" pitchFamily="49" charset="-122"/>
              </a:rPr>
              <a:t>可以泛化到数百个视觉</a:t>
            </a:r>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语言任务，同时达到与专家模型相当的性能。</a:t>
            </a:r>
            <a:endParaRPr lang="zh-CN" altLang="en-US" sz="160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endParaRPr lang="zh-CN" altLang="en-US"/>
          </a:p>
        </p:txBody>
      </p:sp>
      <p:pic>
        <p:nvPicPr>
          <p:cNvPr id="5" name="图片 4"/>
          <p:cNvPicPr>
            <a:picLocks noChangeAspect="1"/>
          </p:cNvPicPr>
          <p:nvPr/>
        </p:nvPicPr>
        <p:blipFill>
          <a:blip r:embed="rId1"/>
          <a:stretch>
            <a:fillRect/>
          </a:stretch>
        </p:blipFill>
        <p:spPr>
          <a:xfrm>
            <a:off x="3419904" y="1283736"/>
            <a:ext cx="5480779" cy="29239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646878" cy="535531"/>
          </a:xfrm>
        </p:spPr>
        <p:txBody>
          <a:bodyPr/>
          <a:lstStyle/>
          <a:p>
            <a:pPr algn="l"/>
            <a:r>
              <a:rPr lang="zh-CN" altLang="en-US"/>
              <a:t>多模态大模型</a:t>
            </a:r>
            <a:endParaRPr lang="zh-CN" altLang="en-US" dirty="0"/>
          </a:p>
        </p:txBody>
      </p:sp>
      <p:sp>
        <p:nvSpPr>
          <p:cNvPr id="4" name="文本框 3"/>
          <p:cNvSpPr txBox="1"/>
          <p:nvPr/>
        </p:nvSpPr>
        <p:spPr>
          <a:xfrm>
            <a:off x="674290" y="745023"/>
            <a:ext cx="11162903" cy="1138773"/>
          </a:xfrm>
          <a:prstGeom prst="rect">
            <a:avLst/>
          </a:prstGeom>
          <a:noFill/>
        </p:spPr>
        <p:txBody>
          <a:bodyPr wrap="square" rtlCol="0" anchor="t">
            <a:spAutoFit/>
          </a:bodyPr>
          <a:lstStyle/>
          <a:p>
            <a:r>
              <a:rPr lang="en-US" altLang="zh-CN" sz="2400" b="1">
                <a:latin typeface="Times New Roman" panose="02020603050405020304" pitchFamily="18" charset="0"/>
                <a:ea typeface="楷体" panose="02010609060101010101" pitchFamily="49" charset="-122"/>
                <a:cs typeface="Times New Roman" panose="02020603050405020304" pitchFamily="18" charset="0"/>
              </a:rPr>
              <a:t>MiniCPM-V</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系列</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0">
                <a:effectLst/>
                <a:latin typeface="Times New Roman" panose="02020603050405020304" pitchFamily="18" charset="0"/>
                <a:cs typeface="Times New Roman" panose="02020603050405020304" pitchFamily="18" charset="0"/>
              </a:rPr>
              <a:t>MiniCPM-V </a:t>
            </a:r>
            <a:r>
              <a:rPr lang="zh-CN" altLang="en-US" sz="2400" b="1" i="0">
                <a:effectLst/>
                <a:latin typeface="Times New Roman" panose="02020603050405020304" pitchFamily="18" charset="0"/>
                <a:cs typeface="Times New Roman" panose="02020603050405020304" pitchFamily="18" charset="0"/>
              </a:rPr>
              <a:t>、</a:t>
            </a:r>
            <a:r>
              <a:rPr lang="en-US" altLang="zh-CN" sz="2400" b="1" i="0">
                <a:effectLst/>
                <a:latin typeface="Times New Roman" panose="02020603050405020304" pitchFamily="18" charset="0"/>
                <a:cs typeface="Times New Roman" panose="02020603050405020304" pitchFamily="18" charset="0"/>
              </a:rPr>
              <a:t> MiniCPM-V 2.0</a:t>
            </a:r>
            <a:r>
              <a:rPr lang="zh-CN" altLang="en-US" sz="2400" b="1" i="0">
                <a:effectLst/>
                <a:latin typeface="Times New Roman" panose="02020603050405020304" pitchFamily="18" charset="0"/>
                <a:cs typeface="Times New Roman" panose="02020603050405020304" pitchFamily="18" charset="0"/>
              </a:rPr>
              <a:t>、</a:t>
            </a:r>
            <a:r>
              <a:rPr lang="en-US" altLang="zh-CN" sz="2400" b="1" i="0">
                <a:effectLst/>
                <a:latin typeface="Times New Roman" panose="02020603050405020304" pitchFamily="18" charset="0"/>
                <a:cs typeface="Times New Roman" panose="02020603050405020304" pitchFamily="18" charset="0"/>
              </a:rPr>
              <a:t> MiniCPM-Llama3-V 2.5</a:t>
            </a:r>
            <a:r>
              <a:rPr lang="zh-CN" altLang="en-US" sz="2400" b="1" i="0">
                <a:effectLst/>
                <a:latin typeface="Times New Roman" panose="02020603050405020304" pitchFamily="18" charset="0"/>
                <a:cs typeface="Times New Roman" panose="02020603050405020304" pitchFamily="18" charset="0"/>
              </a:rPr>
              <a:t>、</a:t>
            </a:r>
            <a:r>
              <a:rPr lang="en-US" altLang="zh-CN" sz="2400" b="1" i="0">
                <a:effectLst/>
                <a:latin typeface="Times New Roman" panose="02020603050405020304" pitchFamily="18" charset="0"/>
                <a:cs typeface="Times New Roman" panose="02020603050405020304" pitchFamily="18" charset="0"/>
              </a:rPr>
              <a:t> MiniCPM V 2.6</a:t>
            </a:r>
            <a:r>
              <a:rPr lang="zh-CN" altLang="en-US" sz="2400" b="1" i="0">
                <a:effectLst/>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MiniCPM 3.0 </a:t>
            </a:r>
            <a:endParaRPr lang="en-US" altLang="zh-CN" sz="2400" b="1">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409666" y="4143376"/>
            <a:ext cx="10972617" cy="3077766"/>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2024</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月</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MiniCPM-V</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发布。实现同参数规模最佳性能，支持中英双语。</a:t>
            </a:r>
            <a:r>
              <a:rPr lang="zh-CN" altLang="en-US" sz="1600" b="1"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可部署安卓和鸿蒙系统手机</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。但</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OCR</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能力仍显不足，限制进一步应用。</a:t>
            </a:r>
            <a:endPar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2024</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月</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MiniCPM-V 2.0</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发布。</a:t>
            </a:r>
            <a:endPar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具有领先的</a:t>
            </a:r>
            <a:r>
              <a:rPr lang="en-US" altLang="zh-CN" sz="1600" b="1"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OCR</a:t>
            </a:r>
            <a:r>
              <a:rPr lang="zh-CN" altLang="en-US" sz="1600" b="1"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和多模态理解能力</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，场景文字理解能力接近 </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Gemini Pro</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可信行为。第一个通过</a:t>
            </a:r>
            <a:r>
              <a:rPr lang="zh-CN" altLang="en-US" sz="1600" b="1"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多模态 </a:t>
            </a:r>
            <a:r>
              <a:rPr lang="en-US" altLang="zh-CN" sz="1600" b="1"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RLHF </a:t>
            </a:r>
            <a:r>
              <a:rPr lang="zh-CN" altLang="en-US" sz="1600" b="1"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对齐</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的端侧多模态大模型。</a:t>
            </a:r>
            <a:endPar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高效部署。可以高效部署在大多数</a:t>
            </a:r>
            <a:r>
              <a:rPr lang="zh-CN" altLang="en-US" sz="1600" b="1"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消费级显卡、个人电脑以及移动手机</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等终端设备。</a:t>
            </a:r>
            <a:endPar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en-US" altLang="zh-CN" sz="1600" b="0" i="0">
                <a:effectLst/>
                <a:latin typeface="PingFang SC"/>
              </a:rPr>
              <a:t>2024</a:t>
            </a:r>
            <a:r>
              <a:rPr lang="zh-CN" altLang="en-US" sz="1600" b="0" i="0">
                <a:effectLst/>
                <a:latin typeface="PingFang SC"/>
              </a:rPr>
              <a:t>年</a:t>
            </a:r>
            <a:r>
              <a:rPr lang="en-US" altLang="zh-CN" sz="1600" b="0" i="0">
                <a:effectLst/>
                <a:latin typeface="PingFang SC"/>
              </a:rPr>
              <a:t>8</a:t>
            </a:r>
            <a:r>
              <a:rPr lang="zh-CN" altLang="en-US" sz="1600" b="0" i="0">
                <a:effectLst/>
                <a:latin typeface="PingFang SC"/>
              </a:rPr>
              <a:t>月，</a:t>
            </a:r>
            <a:r>
              <a:rPr lang="en-US" altLang="zh-CN" sz="1600" b="0" i="0">
                <a:effectLst/>
                <a:latin typeface="PingFang SC"/>
              </a:rPr>
              <a:t>MiniCPM V 2.6</a:t>
            </a:r>
            <a:r>
              <a:rPr lang="zh-CN" altLang="en-US" sz="1600" b="0" i="0">
                <a:effectLst/>
                <a:latin typeface="PingFang SC"/>
              </a:rPr>
              <a:t>发布。</a:t>
            </a:r>
            <a:endParaRPr lang="en-US" altLang="zh-CN" sz="1600" b="0" i="0">
              <a:effectLst/>
              <a:latin typeface="PingFang SC"/>
            </a:endParaRPr>
          </a:p>
          <a:p>
            <a:pPr algn="just">
              <a:buFont typeface="Arial" panose="020B0604020202020204" pitchFamily="34" charset="0"/>
              <a:buChar char="•"/>
            </a:pP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「三合一」最强端侧多模态：首次在端侧实现单图、多图、视频理解等多模态核心能力全面超越 </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GPT-4V</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，单图理解越级比肩多模态 </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Gemini 1.5 Pro</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 和</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GPT-4o mini</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buFont typeface="Arial" panose="020B0604020202020204" pitchFamily="34" charset="0"/>
              <a:buChar char="•"/>
            </a:pP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多项功能首次上端：实时视频理解、多图联合理解、多图视觉类比学习、多图 </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OCR </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等功能。</a:t>
            </a:r>
            <a:endPar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endPar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endParaRPr lang="zh-CN" altLang="en-US">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994946" y="1255124"/>
            <a:ext cx="6892254" cy="25893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646878" cy="535531"/>
          </a:xfrm>
        </p:spPr>
        <p:txBody>
          <a:bodyPr/>
          <a:lstStyle/>
          <a:p>
            <a:pPr algn="l"/>
            <a:r>
              <a:rPr lang="zh-CN" altLang="en-US"/>
              <a:t>多模态大模型</a:t>
            </a:r>
            <a:endParaRPr lang="zh-CN" altLang="en-US" dirty="0"/>
          </a:p>
        </p:txBody>
      </p:sp>
      <p:sp>
        <p:nvSpPr>
          <p:cNvPr id="4" name="文本框 3"/>
          <p:cNvSpPr txBox="1"/>
          <p:nvPr/>
        </p:nvSpPr>
        <p:spPr>
          <a:xfrm>
            <a:off x="545702" y="856679"/>
            <a:ext cx="11162903" cy="400110"/>
          </a:xfrm>
          <a:prstGeom prst="rect">
            <a:avLst/>
          </a:prstGeom>
          <a:noFill/>
        </p:spPr>
        <p:txBody>
          <a:bodyPr wrap="square" rtlCol="0" anchor="t">
            <a:spAutoFit/>
          </a:bodyPr>
          <a:lstStyle/>
          <a:p>
            <a:endParaRPr lang="zh-CN" altLang="en-US" sz="20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323941" y="4886326"/>
            <a:ext cx="10972617" cy="1815882"/>
          </a:xfrm>
          <a:prstGeom prst="rect">
            <a:avLst/>
          </a:prstGeom>
          <a:noFill/>
        </p:spPr>
        <p:txBody>
          <a:bodyPr wrap="square" rtlCol="0">
            <a:spAutoFit/>
          </a:bodyPr>
          <a:lstStyle/>
          <a:p>
            <a:pPr marL="342900" indent="-342900">
              <a:buFont typeface="Arial" panose="020B0604020202020204" pitchFamily="34" charset="0"/>
              <a:buChar char="•"/>
            </a:pP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2024</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9</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月</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日发布</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MiniCPM 3</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。无限长文本处理，性能随文本长度延展。</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MiniCPM 3.0 </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引入了 </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LLMxMapReduce </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技术，实现了无限长文本的处理能力。无论是 </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32K </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还是 </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512K</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，模型都能高效处理长文本，并且在长文档场景中具备超强的性能稳定性。</a:t>
            </a:r>
            <a:endPar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MiniCPM 3.0</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 是目前端侧设备上 </a:t>
            </a: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Function Calling </a:t>
            </a:r>
            <a:r>
              <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性能最强的模型之一，能够精准理解用户输入，并转化为可执行的结构化指令。</a:t>
            </a:r>
            <a:endPar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MiniCPM 3.0 </a:t>
            </a:r>
            <a:r>
              <a:rPr lang="zh-CN" altLang="en-US" sz="1600" b="0" i="0">
                <a:solidFill>
                  <a:srgbClr val="4D4D4D"/>
                </a:solidFill>
                <a:effectLst/>
                <a:latin typeface="-apple-system"/>
              </a:rPr>
              <a:t>同时发布了 </a:t>
            </a:r>
            <a:r>
              <a:rPr lang="en-US" altLang="zh-CN" sz="1600" b="0" i="0">
                <a:solidFill>
                  <a:srgbClr val="4D4D4D"/>
                </a:solidFill>
                <a:effectLst/>
                <a:latin typeface="-apple-system"/>
              </a:rPr>
              <a:t>RAG</a:t>
            </a:r>
            <a:r>
              <a:rPr lang="zh-CN" altLang="en-US" sz="1600" b="0" i="0">
                <a:solidFill>
                  <a:srgbClr val="4D4D4D"/>
                </a:solidFill>
                <a:effectLst/>
                <a:latin typeface="-apple-system"/>
              </a:rPr>
              <a:t>（检索增强生成）：</a:t>
            </a:r>
            <a:r>
              <a:rPr lang="en-US" altLang="zh-CN" sz="1600" b="1" i="0">
                <a:solidFill>
                  <a:srgbClr val="4D4D4D"/>
                </a:solidFill>
                <a:effectLst/>
                <a:latin typeface="-apple-system"/>
              </a:rPr>
              <a:t>MiniCPM-Embedding</a:t>
            </a:r>
            <a:r>
              <a:rPr lang="zh-CN" altLang="en-US" sz="1600" b="0" i="0">
                <a:solidFill>
                  <a:srgbClr val="4D4D4D"/>
                </a:solidFill>
                <a:effectLst/>
                <a:latin typeface="-apple-system"/>
              </a:rPr>
              <a:t>（检索）、</a:t>
            </a:r>
            <a:r>
              <a:rPr lang="en-US" altLang="zh-CN" sz="1600" b="1" i="0">
                <a:solidFill>
                  <a:srgbClr val="4D4D4D"/>
                </a:solidFill>
                <a:effectLst/>
                <a:latin typeface="-apple-system"/>
              </a:rPr>
              <a:t>MiniCPM-Reranker</a:t>
            </a:r>
            <a:r>
              <a:rPr lang="zh-CN" altLang="en-US" sz="1600" b="0" i="0">
                <a:solidFill>
                  <a:srgbClr val="4D4D4D"/>
                </a:solidFill>
                <a:effectLst/>
                <a:latin typeface="-apple-system"/>
              </a:rPr>
              <a:t>（重排序）和 </a:t>
            </a:r>
            <a:r>
              <a:rPr lang="en-US" altLang="zh-CN" sz="1600" b="1" i="0">
                <a:solidFill>
                  <a:srgbClr val="4D4D4D"/>
                </a:solidFill>
                <a:effectLst/>
                <a:latin typeface="-apple-system"/>
              </a:rPr>
              <a:t>MiniCPM3-RAG-LoRA</a:t>
            </a:r>
            <a:r>
              <a:rPr lang="zh-CN" altLang="en-US" sz="1600" b="0" i="0">
                <a:solidFill>
                  <a:srgbClr val="4D4D4D"/>
                </a:solidFill>
                <a:effectLst/>
                <a:latin typeface="-apple-system"/>
              </a:rPr>
              <a:t>（生成）。在多项检索任务中取得了 优异的表现。</a:t>
            </a:r>
            <a:endParaRPr lang="zh-CN" altLang="en-US" sz="1600" kern="10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表格 6"/>
          <p:cNvGraphicFramePr>
            <a:graphicFrameLocks noGrp="1"/>
          </p:cNvGraphicFramePr>
          <p:nvPr/>
        </p:nvGraphicFramePr>
        <p:xfrm>
          <a:off x="2800350" y="1217813"/>
          <a:ext cx="6934598" cy="3235960"/>
        </p:xfrm>
        <a:graphic>
          <a:graphicData uri="http://schemas.openxmlformats.org/drawingml/2006/table">
            <a:tbl>
              <a:tblPr firstRow="1" bandRow="1">
                <a:tableStyleId>{5C22544A-7EE6-4342-B048-85BDC9FD1C3A}</a:tableStyleId>
              </a:tblPr>
              <a:tblGrid>
                <a:gridCol w="2007394"/>
                <a:gridCol w="1495170"/>
                <a:gridCol w="1716017"/>
                <a:gridCol w="1716017"/>
              </a:tblGrid>
              <a:tr h="370840">
                <a:tc>
                  <a:txBody>
                    <a:bodyPr/>
                    <a:lstStyle/>
                    <a:p>
                      <a:endParaRPr lang="zh-CN" altLang="en-US"/>
                    </a:p>
                  </a:txBody>
                  <a:tcPr/>
                </a:tc>
                <a:tc>
                  <a:txBody>
                    <a:bodyPr/>
                    <a:lstStyle/>
                    <a:p>
                      <a:r>
                        <a:rPr lang="en-US" altLang="zh-CN" sz="1800" b="1" i="0" kern="1200">
                          <a:solidFill>
                            <a:schemeClr val="lt1"/>
                          </a:solidFill>
                          <a:effectLst/>
                          <a:latin typeface="+mn-lt"/>
                          <a:ea typeface="+mn-ea"/>
                          <a:cs typeface="+mn-cs"/>
                        </a:rPr>
                        <a:t>MiniCPM 1.0</a:t>
                      </a:r>
                      <a:r>
                        <a:rPr lang="en-US" altLang="zh-CN" sz="1800" b="0" i="0" kern="1200">
                          <a:solidFill>
                            <a:schemeClr val="lt1"/>
                          </a:solidFill>
                          <a:effectLst/>
                          <a:latin typeface="+mn-lt"/>
                          <a:ea typeface="+mn-ea"/>
                          <a:cs typeface="+mn-cs"/>
                        </a:rPr>
                        <a:t> </a:t>
                      </a:r>
                      <a:endParaRPr lang="zh-CN" altLang="en-US"/>
                    </a:p>
                  </a:txBody>
                  <a:tcPr/>
                </a:tc>
                <a:tc>
                  <a:txBody>
                    <a:bodyPr/>
                    <a:lstStyle/>
                    <a:p>
                      <a:r>
                        <a:rPr lang="en-US" altLang="zh-CN" sz="1800" b="1" i="0" kern="1200">
                          <a:solidFill>
                            <a:schemeClr val="lt1"/>
                          </a:solidFill>
                          <a:effectLst/>
                          <a:latin typeface="+mn-lt"/>
                          <a:ea typeface="+mn-ea"/>
                          <a:cs typeface="+mn-cs"/>
                        </a:rPr>
                        <a:t>MiniCPM 2.0</a:t>
                      </a:r>
                      <a:r>
                        <a:rPr lang="en-US" altLang="zh-CN" sz="1800" b="0" i="0" kern="1200">
                          <a:solidFill>
                            <a:schemeClr val="lt1"/>
                          </a:solidFill>
                          <a:effectLst/>
                          <a:latin typeface="+mn-lt"/>
                          <a:ea typeface="+mn-ea"/>
                          <a:cs typeface="+mn-cs"/>
                        </a:rPr>
                        <a:t> </a:t>
                      </a:r>
                      <a:endParaRPr lang="zh-CN" altLang="en-US"/>
                    </a:p>
                  </a:txBody>
                  <a:tcPr/>
                </a:tc>
                <a:tc>
                  <a:txBody>
                    <a:bodyPr/>
                    <a:lstStyle/>
                    <a:p>
                      <a:r>
                        <a:rPr lang="en-US" altLang="zh-CN" sz="1800" b="1" i="0" kern="1200">
                          <a:solidFill>
                            <a:schemeClr val="lt1"/>
                          </a:solidFill>
                          <a:effectLst/>
                          <a:latin typeface="+mn-lt"/>
                          <a:ea typeface="+mn-ea"/>
                          <a:cs typeface="+mn-cs"/>
                        </a:rPr>
                        <a:t>MiniCPM 3.0</a:t>
                      </a:r>
                      <a:r>
                        <a:rPr lang="en-US" altLang="zh-CN" sz="1800" b="0" i="0" kern="1200">
                          <a:solidFill>
                            <a:schemeClr val="lt1"/>
                          </a:solidFill>
                          <a:effectLst/>
                          <a:latin typeface="+mn-lt"/>
                          <a:ea typeface="+mn-ea"/>
                          <a:cs typeface="+mn-cs"/>
                        </a:rPr>
                        <a:t> </a:t>
                      </a:r>
                      <a:endParaRPr lang="zh-CN" altLang="en-US"/>
                    </a:p>
                  </a:txBody>
                  <a:tcPr/>
                </a:tc>
              </a:tr>
              <a:tr h="370840">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位置编码机制</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RoPE</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RoPE</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RoPE</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r>
              <a:tr h="370840">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注意力机制</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MHA </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GQA </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MLA</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r>
              <a:tr h="370840">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词表大小</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123K </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73K </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73K</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r>
              <a:tr h="370840">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模型层数</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40</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 </a:t>
                      </a:r>
                      <a:r>
                        <a:rPr lang="en-US" altLang="zh-CN" sz="1800" kern="1200">
                          <a:solidFill>
                            <a:schemeClr val="dk1"/>
                          </a:solidFill>
                          <a:latin typeface="宋体" panose="02010600030101010101" pitchFamily="2" charset="-122"/>
                          <a:ea typeface="宋体" panose="02010600030101010101" pitchFamily="2" charset="-122"/>
                          <a:cs typeface="+mn-cs"/>
                        </a:rPr>
                        <a:t>52 </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62</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r>
              <a:tr h="370840">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隐藏层节点数</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2304</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 </a:t>
                      </a:r>
                      <a:r>
                        <a:rPr lang="en-US" altLang="zh-CN" sz="1800" kern="1200">
                          <a:solidFill>
                            <a:schemeClr val="dk1"/>
                          </a:solidFill>
                          <a:latin typeface="宋体" panose="02010600030101010101" pitchFamily="2" charset="-122"/>
                          <a:ea typeface="宋体" panose="02010600030101010101" pitchFamily="2" charset="-122"/>
                          <a:cs typeface="+mn-cs"/>
                        </a:rPr>
                        <a:t>1536 </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2560</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r>
              <a:tr h="370840">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最大上下文长度</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4K </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4K </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en-US" altLang="zh-CN" sz="1800" kern="1200">
                          <a:solidFill>
                            <a:schemeClr val="dk1"/>
                          </a:solidFill>
                          <a:latin typeface="宋体" panose="02010600030101010101" pitchFamily="2" charset="-122"/>
                          <a:ea typeface="宋体" panose="02010600030101010101" pitchFamily="2" charset="-122"/>
                          <a:cs typeface="+mn-cs"/>
                        </a:rPr>
                        <a:t>32K</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r>
              <a:tr h="370840">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系统提示词与工具调用能力</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不支持</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不支持</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c>
                  <a:txBody>
                    <a:bodyPr/>
                    <a:lstStyle/>
                    <a:p>
                      <a:pPr algn="ctr"/>
                      <a:r>
                        <a:rPr lang="zh-CN" altLang="en-US" sz="1800" kern="1200">
                          <a:solidFill>
                            <a:schemeClr val="dk1"/>
                          </a:solidFill>
                          <a:latin typeface="宋体" panose="02010600030101010101" pitchFamily="2" charset="-122"/>
                          <a:ea typeface="宋体" panose="02010600030101010101" pitchFamily="2" charset="-122"/>
                          <a:cs typeface="+mn-cs"/>
                        </a:rPr>
                        <a:t>支持</a:t>
                      </a:r>
                      <a:endParaRPr lang="zh-CN" altLang="en-US" sz="1800" kern="1200">
                        <a:solidFill>
                          <a:schemeClr val="dk1"/>
                        </a:solidFill>
                        <a:latin typeface="宋体" panose="02010600030101010101" pitchFamily="2" charset="-122"/>
                        <a:ea typeface="宋体" panose="02010600030101010101" pitchFamily="2" charset="-122"/>
                        <a:cs typeface="+mn-cs"/>
                      </a:endParaRPr>
                    </a:p>
                  </a:txBody>
                  <a:tcPr/>
                </a:tc>
              </a:tr>
            </a:tbl>
          </a:graphicData>
        </a:graphic>
      </p:graphicFrame>
    </p:spTree>
  </p:cSld>
  <p:clrMapOvr>
    <a:masterClrMapping/>
  </p:clrMapOvr>
</p:sld>
</file>

<file path=ppt/tags/tag1.xml><?xml version="1.0" encoding="utf-8"?>
<p:tagLst xmlns:p="http://schemas.openxmlformats.org/presentationml/2006/main">
  <p:tag name="COMMONDATA" val="eyJoZGlkIjoiMDg0YTY1YTgwY2JkYTY1ZTM2ZGYxYzVhMjY3MWE4OWEifQ=="/>
</p:tagLst>
</file>

<file path=ppt/theme/theme1.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defTabSz="794385">
          <a:defRPr sz="1565">
            <a:solidFill>
              <a:prstClr val="black"/>
            </a:solidFill>
            <a:latin typeface="Calibri" panose="020F0502020204030204"/>
            <a:ea typeface="宋体" panose="02010600030101010101" pitchFamily="2" charset="-122"/>
          </a:defRPr>
        </a:defPPr>
      </a:lstStyle>
      <a:style>
        <a:lnRef idx="2">
          <a:schemeClr val="dk1"/>
        </a:lnRef>
        <a:fillRef idx="1">
          <a:schemeClr val="lt1"/>
        </a:fillRef>
        <a:effectRef idx="0">
          <a:schemeClr val="dk1"/>
        </a:effectRef>
        <a:fontRef idx="minor">
          <a:schemeClr val="dk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0</TotalTime>
  <Words>12119</Words>
  <Application>WPS 演示</Application>
  <PresentationFormat>宽屏</PresentationFormat>
  <Paragraphs>466</Paragraphs>
  <Slides>42</Slides>
  <Notes>35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42</vt:i4>
      </vt:variant>
    </vt:vector>
  </HeadingPairs>
  <TitlesOfParts>
    <vt:vector size="61" baseType="lpstr">
      <vt:lpstr>Arial</vt:lpstr>
      <vt:lpstr>宋体</vt:lpstr>
      <vt:lpstr>Wingdings</vt:lpstr>
      <vt:lpstr>Calibri</vt:lpstr>
      <vt:lpstr>方正正粗黑简体</vt:lpstr>
      <vt:lpstr>黑体</vt:lpstr>
      <vt:lpstr>微软雅黑</vt:lpstr>
      <vt:lpstr>Source Han Sans SC</vt:lpstr>
      <vt:lpstr>Segoe Print</vt:lpstr>
      <vt:lpstr>Arial Black</vt:lpstr>
      <vt:lpstr>楷体</vt:lpstr>
      <vt:lpstr>Times New Roman</vt:lpstr>
      <vt:lpstr>PingFang SC</vt:lpstr>
      <vt:lpstr>-apple-system</vt:lpstr>
      <vt:lpstr>Arial Unicode MS</vt:lpstr>
      <vt:lpstr>等线</vt:lpstr>
      <vt:lpstr>Roboto Slab</vt:lpstr>
      <vt:lpstr>Segoe UI</vt:lpstr>
      <vt:lpstr>主题2</vt:lpstr>
      <vt:lpstr>古籍处理与多模态大模型</vt:lpstr>
      <vt:lpstr>PowerPoint 演示文稿</vt:lpstr>
      <vt:lpstr>多模态大模型介绍</vt:lpstr>
      <vt:lpstr>多模态大模型</vt:lpstr>
      <vt:lpstr>多模态大模型</vt:lpstr>
      <vt:lpstr>多模态大模型</vt:lpstr>
      <vt:lpstr>多模态大模型</vt:lpstr>
      <vt:lpstr>多模态大模型</vt:lpstr>
      <vt:lpstr>多模态大模型</vt:lpstr>
      <vt:lpstr>多模态大模型</vt:lpstr>
      <vt:lpstr>多模态大模型的原理</vt:lpstr>
      <vt:lpstr>多模态大模型的构建方法</vt:lpstr>
      <vt:lpstr>多模态大模型的构建方法</vt:lpstr>
      <vt:lpstr>多模态大模型应用</vt:lpstr>
      <vt:lpstr>多模态大模型应用</vt:lpstr>
      <vt:lpstr>多模态大模型应用</vt:lpstr>
      <vt:lpstr>古籍多模态大模型的构建与应用</vt:lpstr>
      <vt:lpstr>古籍影印数据集获取</vt:lpstr>
      <vt:lpstr>多模态大模型的微调</vt:lpstr>
      <vt:lpstr>古籍多模态大模型训练</vt:lpstr>
      <vt:lpstr>古籍多模态大模型训练</vt:lpstr>
      <vt:lpstr>古籍多模态大模型训练</vt:lpstr>
      <vt:lpstr>古籍多模态大模型训练</vt:lpstr>
      <vt:lpstr>古籍多模态大模型训练</vt:lpstr>
      <vt:lpstr>图像资源自动抽取——基于图片分类的方法</vt:lpstr>
      <vt:lpstr>多模态大模型的构建方法</vt:lpstr>
      <vt:lpstr>多模态大模型的构建方法</vt:lpstr>
      <vt:lpstr>多模态大模型的构建方法</vt:lpstr>
      <vt:lpstr>多模态大模型的构建方法</vt:lpstr>
      <vt:lpstr>多模态大模型的构建方法</vt:lpstr>
      <vt:lpstr>微调Qwen-VL-chat实现古籍插图目标检测</vt:lpstr>
      <vt:lpstr>多模态大模型的构建方法</vt:lpstr>
      <vt:lpstr>多模态大模型的构建方法</vt:lpstr>
      <vt:lpstr>多模态大模型的构建方法</vt:lpstr>
      <vt:lpstr>多模态大模型的构建方法</vt:lpstr>
      <vt:lpstr>多模态大模型的构建方法</vt:lpstr>
      <vt:lpstr>部署多模态大语言模型</vt:lpstr>
      <vt:lpstr>部署多模态大模型</vt:lpstr>
      <vt:lpstr>多轮对话推理示例</vt:lpstr>
      <vt:lpstr>部署多模态大模型-Vllm部署</vt:lpstr>
      <vt:lpstr>部署多模态大模-Ollama部署</vt:lpstr>
      <vt:lpstr>  感谢！ 恳请各位专家学者批评指正！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基于主题分类模型的在线学术社区答案排序研究</dc:title>
  <dc:creator>Freddy Lin</dc:creator>
  <cp:lastModifiedBy>朱丹浩</cp:lastModifiedBy>
  <cp:revision>1629</cp:revision>
  <dcterms:created xsi:type="dcterms:W3CDTF">2022-04-14T03:26:00Z</dcterms:created>
  <dcterms:modified xsi:type="dcterms:W3CDTF">2024-11-29T12:55:25Z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A185E82A2F3444FD828363CE243222D1_13</vt:lpwstr>
  </property>
  <property fmtid="{D5CDD505-2E9C-101B-9397-08002B2CF9AE}" pid="3" name="KSOProductBuildVer">
    <vt:lpwstr>2052-12.1.0.19302</vt:lpwstr>
  </property>
</Properties>
</file>